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83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C6EA6589-40F6-43DC-AE5C-B9A63D89A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9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9217622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7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i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4228860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i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44964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4F2056-639B-47E9-AEE0-EB4D79B05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4F53-78CA-4D8F-ADE6-1BD5C8D4A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10277-1242-4377-B693-9F7D3B3D58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B04DE-9531-48C9-8799-79D3927C0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9FE40-8011-431E-8DBA-2D7B87100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DD7A-4872-4F7B-9F60-38AC4481F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94614-79F5-4836-A8E5-2609B8049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DC908-6578-46BA-8E85-9E046B3F97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9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BFFE2-7423-482A-A11F-6D1D39FD91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45A77-096C-4707-A9B8-609FEECDC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AAC2F-2ABB-4E73-8253-FF386F1E8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E714E931-A350-4DF4-A6E3-667F6B3E9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696200" cy="2147888"/>
          </a:xfrm>
        </p:spPr>
        <p:txBody>
          <a:bodyPr/>
          <a:lstStyle/>
          <a:p>
            <a:pPr algn="ctr"/>
            <a:r>
              <a:rPr lang="es-ES_tradnl" altLang="en-US" dirty="0"/>
              <a:t>Programa Básico de Escuela Secundaria + Área de Concentración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53200" cy="2514600"/>
          </a:xfrm>
        </p:spPr>
        <p:txBody>
          <a:bodyPr/>
          <a:lstStyle/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s-ES_tradnl" dirty="0"/>
              <a:t>Requisitos para la Graduación</a:t>
            </a:r>
          </a:p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s-ES_tradnl" dirty="0"/>
              <a:t>y</a:t>
            </a:r>
          </a:p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s-ES_tradnl" dirty="0"/>
              <a:t>Opciones de Áreas de Concentración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14313"/>
            <a:ext cx="8153400" cy="1462087"/>
          </a:xfrm>
        </p:spPr>
        <p:txBody>
          <a:bodyPr/>
          <a:lstStyle/>
          <a:p>
            <a:r>
              <a:rPr lang="en-US" dirty="0" smtClean="0"/>
              <a:t>LOTE – </a:t>
            </a:r>
            <a:r>
              <a:rPr lang="es-ES_tradnl" dirty="0" smtClean="0"/>
              <a:t>Educación Especial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885112" cy="4114800"/>
          </a:xfrm>
        </p:spPr>
        <p:txBody>
          <a:bodyPr/>
          <a:lstStyle/>
          <a:p>
            <a:r>
              <a:rPr lang="es-ES_tradnl" dirty="0" smtClean="0"/>
              <a:t>Un estudiante, quien debido a una discapacidad, no puede completar 2 créditos de LOTE podría sustituir: (según determinado por el comité de ARD)</a:t>
            </a:r>
          </a:p>
          <a:p>
            <a:pPr lvl="1"/>
            <a:r>
              <a:rPr lang="es-ES_tradnl" dirty="0" smtClean="0"/>
              <a:t>una combinación de dos créditos de ELA, Matemáticas, Ciencias o Ciencias Sociales;</a:t>
            </a:r>
          </a:p>
          <a:p>
            <a:pPr lvl="1"/>
            <a:r>
              <a:rPr lang="es-ES_tradnl" dirty="0" smtClean="0"/>
              <a:t>dos créditos de CTE; o </a:t>
            </a:r>
          </a:p>
          <a:p>
            <a:pPr lvl="1"/>
            <a:r>
              <a:rPr lang="es-ES_tradnl" dirty="0" smtClean="0"/>
              <a:t>dos créditos de tecnología aplicada.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478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Oratoria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383088"/>
          </a:xfrm>
        </p:spPr>
        <p:txBody>
          <a:bodyPr/>
          <a:lstStyle/>
          <a:p>
            <a:r>
              <a:rPr lang="es-ES_tradnl" dirty="0" smtClean="0"/>
              <a:t>Bajo el FHSP no se requiere un curso solo de Oratoria.</a:t>
            </a:r>
          </a:p>
          <a:p>
            <a:r>
              <a:rPr lang="es-ES_tradnl" dirty="0" smtClean="0"/>
              <a:t>Los estudiantes deben demostrar dominio en:</a:t>
            </a:r>
          </a:p>
          <a:p>
            <a:pPr lvl="1"/>
            <a:r>
              <a:rPr lang="es-ES_tradnl" dirty="0" smtClean="0"/>
              <a:t>la entrega clara de mensajes verbales;</a:t>
            </a:r>
          </a:p>
          <a:p>
            <a:pPr lvl="1"/>
            <a:r>
              <a:rPr lang="es-ES_tradnl" dirty="0" smtClean="0"/>
              <a:t>la elección eficaz de comportamientos no verbales;</a:t>
            </a:r>
          </a:p>
          <a:p>
            <a:pPr lvl="1"/>
            <a:r>
              <a:rPr lang="es-ES_tradnl" dirty="0" smtClean="0"/>
              <a:t>escuchar los resultados deseados;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7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Oratoria </a:t>
            </a:r>
            <a:r>
              <a:rPr lang="es-ES_tradnl" sz="2800" dirty="0" smtClean="0"/>
              <a:t>(continuación)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dirty="0" smtClean="0"/>
              <a:t>la aplicación válida de los procedimientos del razonamiento crítico y la resolución de problemas; y </a:t>
            </a:r>
          </a:p>
          <a:p>
            <a:pPr lvl="1"/>
            <a:r>
              <a:rPr lang="es-ES_tradnl" dirty="0" smtClean="0"/>
              <a:t>la identificación, el análisis, el desarrollo y la evaluación de las destrezas para la comunicación necesarias para el éxito profesional y social en situaciones interpersonales, interacciones de grupo, y presentaciones personales y profesionales.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Áreas de concentración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534400" cy="4114800"/>
          </a:xfrm>
        </p:spPr>
        <p:txBody>
          <a:bodyPr/>
          <a:lstStyle/>
          <a:p>
            <a:r>
              <a:rPr lang="es-ES_tradnl" sz="2800" dirty="0" smtClean="0"/>
              <a:t>Un estudiante podrá obtener un área de concentración completando satisfactoriamente:</a:t>
            </a:r>
          </a:p>
          <a:p>
            <a:pPr lvl="1"/>
            <a:r>
              <a:rPr lang="es-ES_tradnl" dirty="0" smtClean="0"/>
              <a:t>los requisitos del FHSP;</a:t>
            </a:r>
          </a:p>
          <a:p>
            <a:pPr lvl="1"/>
            <a:r>
              <a:rPr lang="es-ES_tradnl" dirty="0" smtClean="0"/>
              <a:t>el currículo para el área de concentración específica;</a:t>
            </a:r>
          </a:p>
          <a:p>
            <a:pPr lvl="1"/>
            <a:r>
              <a:rPr lang="es-ES_tradnl" dirty="0" smtClean="0"/>
              <a:t>cuatro créditos de Matemáticas;</a:t>
            </a:r>
          </a:p>
          <a:p>
            <a:pPr lvl="1"/>
            <a:r>
              <a:rPr lang="es-ES_tradnl" dirty="0" smtClean="0"/>
              <a:t>cuatro créditos de Ciencias; y</a:t>
            </a:r>
          </a:p>
          <a:p>
            <a:pPr lvl="1"/>
            <a:r>
              <a:rPr lang="es-ES_tradnl" dirty="0" smtClean="0"/>
              <a:t>dos cursos electivos adicionales.</a:t>
            </a:r>
          </a:p>
          <a:p>
            <a:pPr marL="457200" lvl="1" indent="0">
              <a:buNone/>
            </a:pPr>
            <a:r>
              <a:rPr lang="es-ES_tradnl" dirty="0" smtClean="0"/>
              <a:t>TOTAL = 26 créditos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Cinco áreas de concentración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STEM (Ciencias, Tecnología, Ingeniería, Matemáticas)</a:t>
            </a:r>
          </a:p>
          <a:p>
            <a:r>
              <a:rPr lang="es-ES_tradnl" dirty="0" smtClean="0"/>
              <a:t>Comercio e Industria</a:t>
            </a:r>
          </a:p>
          <a:p>
            <a:r>
              <a:rPr lang="es-ES_tradnl" dirty="0" smtClean="0"/>
              <a:t>Servicio Público</a:t>
            </a:r>
          </a:p>
          <a:p>
            <a:r>
              <a:rPr lang="es-ES_tradnl" dirty="0" smtClean="0"/>
              <a:t>Bellas Artes y Humanidades</a:t>
            </a:r>
          </a:p>
          <a:p>
            <a:r>
              <a:rPr lang="es-ES_tradnl" dirty="0" smtClean="0"/>
              <a:t>Estudios Multidisciplinarios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409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Servicio Público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Opciones (2)</a:t>
            </a:r>
          </a:p>
          <a:p>
            <a:pPr lvl="1"/>
            <a:r>
              <a:rPr lang="es-ES_tradnl" dirty="0" smtClean="0"/>
              <a:t>CTE – 4 </a:t>
            </a:r>
            <a:r>
              <a:rPr lang="es-ES_tradnl" altLang="en-US" dirty="0" smtClean="0"/>
              <a:t>créditos tomando por lo menos 2 cursos en el mismo grupo de carrera profesional</a:t>
            </a:r>
            <a:r>
              <a:rPr lang="es-ES_tradnl" dirty="0" smtClean="0"/>
              <a:t> </a:t>
            </a:r>
          </a:p>
          <a:p>
            <a:pPr lvl="2"/>
            <a:r>
              <a:rPr lang="es-ES_tradnl" dirty="0" smtClean="0"/>
              <a:t>Educación y Capacitación</a:t>
            </a:r>
          </a:p>
          <a:p>
            <a:pPr lvl="2"/>
            <a:r>
              <a:rPr lang="es-ES_tradnl" dirty="0" smtClean="0"/>
              <a:t>Ciencias de la Salud</a:t>
            </a:r>
          </a:p>
          <a:p>
            <a:pPr lvl="2"/>
            <a:r>
              <a:rPr lang="es-ES_tradnl" dirty="0" smtClean="0"/>
              <a:t>Servicios Humanos </a:t>
            </a:r>
          </a:p>
          <a:p>
            <a:pPr marL="914400" lvl="2" indent="0">
              <a:buNone/>
            </a:pPr>
            <a:r>
              <a:rPr lang="es-ES_tradnl" dirty="0" smtClean="0"/>
              <a:t>Con por lo menos 1 curso avanzado (3</a:t>
            </a:r>
            <a:r>
              <a:rPr lang="es-ES_tradnl" baseline="30000" dirty="0" smtClean="0"/>
              <a:t>er</a:t>
            </a:r>
            <a:r>
              <a:rPr lang="es-ES_tradnl" dirty="0" smtClean="0"/>
              <a:t> curso o más avanzado en la secuencia)</a:t>
            </a:r>
          </a:p>
          <a:p>
            <a:pPr lvl="1"/>
            <a:r>
              <a:rPr lang="es-ES_tradnl" dirty="0" smtClean="0"/>
              <a:t>JROTC – Cuatro cursos para 4 créditos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009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Bellas Artes y Humanidades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Opciones (3)</a:t>
            </a:r>
          </a:p>
          <a:p>
            <a:pPr lvl="1"/>
            <a:r>
              <a:rPr lang="es-ES_tradnl" dirty="0" smtClean="0"/>
              <a:t>Ciencias Sociales – </a:t>
            </a:r>
            <a:r>
              <a:rPr lang="es-ES_tradnl" altLang="en-US" dirty="0" smtClean="0"/>
              <a:t>Total</a:t>
            </a:r>
            <a:r>
              <a:rPr lang="es-ES_tradnl" altLang="en-US" b="1" dirty="0" smtClean="0"/>
              <a:t> </a:t>
            </a:r>
            <a:r>
              <a:rPr lang="es-ES_tradnl" altLang="en-US" dirty="0" smtClean="0"/>
              <a:t>de 5 cursos para 5 créditos</a:t>
            </a:r>
          </a:p>
          <a:p>
            <a:pPr lvl="1"/>
            <a:r>
              <a:rPr lang="es-ES_tradnl" dirty="0" smtClean="0"/>
              <a:t>Idioma Extranjero – Cuatro niveles del mismo idioma extranjero </a:t>
            </a:r>
            <a:r>
              <a:rPr lang="es-ES_tradnl" b="1" dirty="0" smtClean="0"/>
              <a:t>O</a:t>
            </a:r>
            <a:r>
              <a:rPr lang="es-ES_tradnl" dirty="0" smtClean="0"/>
              <a:t> dos niveles de los dos idiomas diferentes</a:t>
            </a:r>
          </a:p>
          <a:p>
            <a:pPr lvl="1"/>
            <a:r>
              <a:rPr lang="es-ES_tradnl" dirty="0" smtClean="0"/>
              <a:t>Bellas Artes - </a:t>
            </a:r>
            <a:r>
              <a:rPr lang="es-ES_tradnl" altLang="en-US" dirty="0" smtClean="0"/>
              <a:t>4 </a:t>
            </a:r>
            <a:r>
              <a:rPr lang="es-ES_tradnl" dirty="0" smtClean="0"/>
              <a:t>cursos en la misma área de Bellas Artes </a:t>
            </a:r>
            <a:r>
              <a:rPr lang="es-ES_tradnl" b="1" dirty="0" smtClean="0"/>
              <a:t>O</a:t>
            </a:r>
            <a:r>
              <a:rPr lang="es-ES_tradnl" dirty="0" smtClean="0"/>
              <a:t> dos cursos en un área de Bellas Artes y dos cursos en un área diferente de Bellas Artes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3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Comercio e Industria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Opciones (3)</a:t>
            </a:r>
          </a:p>
          <a:p>
            <a:pPr lvl="1"/>
            <a:r>
              <a:rPr lang="es-ES_tradnl" dirty="0" smtClean="0"/>
              <a:t>CTE – </a:t>
            </a:r>
            <a:r>
              <a:rPr lang="es-ES_tradnl" altLang="en-US" dirty="0" smtClean="0"/>
              <a:t>4 créditos tomando por lo menos 2 cursos en el mismo grupo de carrera profesional</a:t>
            </a:r>
            <a:endParaRPr lang="es-ES_tradnl" dirty="0" smtClean="0"/>
          </a:p>
          <a:p>
            <a:pPr lvl="2"/>
            <a:r>
              <a:rPr lang="es-ES_tradnl" dirty="0" smtClean="0"/>
              <a:t>Agricultura, Alimentos y Recursos Naturales</a:t>
            </a:r>
          </a:p>
          <a:p>
            <a:pPr lvl="2"/>
            <a:r>
              <a:rPr lang="es-ES_tradnl" dirty="0" smtClean="0"/>
              <a:t>Arquitectura y Construcción</a:t>
            </a:r>
          </a:p>
          <a:p>
            <a:pPr lvl="2"/>
            <a:r>
              <a:rPr lang="es-ES_tradnl" dirty="0" smtClean="0"/>
              <a:t>Bellas Artes, Tecnología Audiovisual y Comunicaciones</a:t>
            </a:r>
          </a:p>
          <a:p>
            <a:pPr lvl="2"/>
            <a:r>
              <a:rPr lang="es-ES_tradnl" dirty="0" smtClean="0"/>
              <a:t>Gerencia y Administración de Negocios</a:t>
            </a:r>
          </a:p>
          <a:p>
            <a:pPr lvl="2"/>
            <a:r>
              <a:rPr lang="es-ES_tradnl" dirty="0" smtClean="0"/>
              <a:t>Mercadeo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Comercio e Industria- </a:t>
            </a:r>
            <a:r>
              <a:rPr lang="es-ES_tradnl" sz="2800" dirty="0" smtClean="0"/>
              <a:t>continuación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Más opciones – </a:t>
            </a:r>
          </a:p>
          <a:p>
            <a:pPr lvl="2"/>
            <a:r>
              <a:rPr lang="es-ES_tradnl" dirty="0" smtClean="0"/>
              <a:t>Información Tecnológica</a:t>
            </a:r>
          </a:p>
          <a:p>
            <a:pPr lvl="2"/>
            <a:r>
              <a:rPr lang="es-ES_tradnl" dirty="0" smtClean="0"/>
              <a:t>Manufactura</a:t>
            </a:r>
          </a:p>
          <a:p>
            <a:pPr lvl="2"/>
            <a:r>
              <a:rPr lang="es-ES_tradnl" dirty="0" smtClean="0"/>
              <a:t>Hospitalidad y Turismo</a:t>
            </a:r>
          </a:p>
          <a:p>
            <a:pPr lvl="2"/>
            <a:r>
              <a:rPr lang="es-ES_tradnl" dirty="0" smtClean="0"/>
              <a:t>Finanzas </a:t>
            </a:r>
          </a:p>
          <a:p>
            <a:pPr lvl="2"/>
            <a:r>
              <a:rPr lang="es-ES_tradnl" dirty="0" smtClean="0"/>
              <a:t>Transporte, Distribución y Logística con por lo menos 1 curso avanzado (3</a:t>
            </a:r>
            <a:r>
              <a:rPr lang="es-ES_tradnl" baseline="30000" dirty="0" smtClean="0"/>
              <a:t>er</a:t>
            </a:r>
            <a:r>
              <a:rPr lang="es-ES_tradnl" dirty="0" smtClean="0"/>
              <a:t> curso o más avanzado en la secuencia)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Comercio e Industria- </a:t>
            </a:r>
            <a:r>
              <a:rPr lang="es-ES_tradnl" sz="2800" dirty="0"/>
              <a:t>continuación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Más opciones – </a:t>
            </a:r>
          </a:p>
          <a:p>
            <a:pPr lvl="1"/>
            <a:r>
              <a:rPr lang="es-ES_tradnl" dirty="0" smtClean="0"/>
              <a:t>Inglés – 4 créditos de cursos electivos con tres niveles en una de las siguientes áreas</a:t>
            </a:r>
          </a:p>
          <a:p>
            <a:pPr lvl="2"/>
            <a:r>
              <a:rPr lang="es-ES_tradnl" dirty="0" smtClean="0"/>
              <a:t>Periodismo Avanzado – periódico</a:t>
            </a:r>
          </a:p>
          <a:p>
            <a:pPr lvl="2"/>
            <a:r>
              <a:rPr lang="es-ES_tradnl" dirty="0" smtClean="0"/>
              <a:t>Periodismo Avanzado – anuario</a:t>
            </a:r>
          </a:p>
          <a:p>
            <a:pPr lvl="2"/>
            <a:r>
              <a:rPr lang="es-ES_tradnl" dirty="0" smtClean="0"/>
              <a:t>Oratoria pública</a:t>
            </a:r>
          </a:p>
          <a:p>
            <a:pPr lvl="2"/>
            <a:r>
              <a:rPr lang="es-ES_tradnl" dirty="0" smtClean="0"/>
              <a:t>Debate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91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s-ES_tradnl" dirty="0" smtClean="0"/>
              <a:t>Información General</a:t>
            </a:r>
            <a:endParaRPr lang="es-ES_tradn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Los estudiantes actuales de 6</a:t>
            </a:r>
            <a:r>
              <a:rPr lang="es-ES_tradnl" baseline="30000" dirty="0" smtClean="0"/>
              <a:t>to</a:t>
            </a:r>
            <a:r>
              <a:rPr lang="es-ES_tradnl" dirty="0" smtClean="0"/>
              <a:t>, 7</a:t>
            </a:r>
            <a:r>
              <a:rPr lang="es-ES_tradnl" baseline="30000" dirty="0" smtClean="0"/>
              <a:t>mo</a:t>
            </a:r>
            <a:r>
              <a:rPr lang="es-ES_tradnl" dirty="0" smtClean="0"/>
              <a:t>, 8</a:t>
            </a:r>
            <a:r>
              <a:rPr lang="es-ES_tradnl" baseline="30000" dirty="0" smtClean="0"/>
              <a:t>vo</a:t>
            </a:r>
            <a:r>
              <a:rPr lang="es-ES_tradnl" dirty="0" smtClean="0"/>
              <a:t> y 9</a:t>
            </a:r>
            <a:r>
              <a:rPr lang="es-ES_tradnl" baseline="30000" dirty="0" smtClean="0"/>
              <a:t>no</a:t>
            </a:r>
            <a:r>
              <a:rPr lang="es-ES_tradnl" dirty="0" smtClean="0"/>
              <a:t> grado se graduarán bajo el Programa Básico de Escuela Secundaria (FHSP) Y obtendrán un área de concentración.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Comercio e Industria- </a:t>
            </a:r>
            <a:r>
              <a:rPr lang="es-ES_tradnl" sz="2800" dirty="0"/>
              <a:t>continuación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610600" cy="4114800"/>
          </a:xfrm>
        </p:spPr>
        <p:txBody>
          <a:bodyPr/>
          <a:lstStyle/>
          <a:p>
            <a:r>
              <a:rPr lang="es-ES_tradnl" dirty="0" smtClean="0"/>
              <a:t>Más opciones – </a:t>
            </a:r>
          </a:p>
          <a:p>
            <a:pPr lvl="1"/>
            <a:r>
              <a:rPr lang="es-ES_tradnl" dirty="0" smtClean="0"/>
              <a:t>Tecnología – 4 créditos de tecnología aplicada de la siguiente lista</a:t>
            </a:r>
          </a:p>
          <a:p>
            <a:pPr lvl="2"/>
            <a:r>
              <a:rPr lang="es-ES_tradnl" dirty="0" smtClean="0"/>
              <a:t>Animación I</a:t>
            </a:r>
          </a:p>
          <a:p>
            <a:pPr lvl="2"/>
            <a:r>
              <a:rPr lang="es-ES_tradnl" dirty="0" smtClean="0"/>
              <a:t>Animación II</a:t>
            </a:r>
          </a:p>
          <a:p>
            <a:pPr lvl="2"/>
            <a:r>
              <a:rPr lang="es-ES_tradnl" dirty="0" smtClean="0"/>
              <a:t>Tecnología para la Red I</a:t>
            </a:r>
          </a:p>
          <a:p>
            <a:pPr lvl="2"/>
            <a:r>
              <a:rPr lang="es-ES_tradnl" dirty="0" smtClean="0"/>
              <a:t>Multimedia Digital</a:t>
            </a:r>
          </a:p>
          <a:p>
            <a:pPr lvl="2"/>
            <a:r>
              <a:rPr lang="es-ES_tradnl" dirty="0" smtClean="0"/>
              <a:t>Ciencias de la Computación I K</a:t>
            </a:r>
          </a:p>
          <a:p>
            <a:pPr lvl="2"/>
            <a:r>
              <a:rPr lang="es-ES_tradnl" dirty="0" smtClean="0"/>
              <a:t>Administración e Información para Negocios I/II</a:t>
            </a:r>
          </a:p>
          <a:p>
            <a:pPr lvl="2"/>
            <a:r>
              <a:rPr lang="es-ES_tradnl" dirty="0" smtClean="0"/>
              <a:t>Producción de Audio/Video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760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área de concentración de STEM debe  incluir </a:t>
            </a:r>
          </a:p>
          <a:p>
            <a:pPr lvl="1"/>
            <a:r>
              <a:rPr lang="es-ES_tradnl" dirty="0" smtClean="0"/>
              <a:t>Álgebra II,</a:t>
            </a:r>
          </a:p>
          <a:p>
            <a:pPr lvl="1"/>
            <a:r>
              <a:rPr lang="es-ES_tradnl" dirty="0" smtClean="0"/>
              <a:t>Química y </a:t>
            </a:r>
          </a:p>
          <a:p>
            <a:pPr lvl="1"/>
            <a:r>
              <a:rPr lang="es-ES_tradnl" dirty="0" smtClean="0"/>
              <a:t>Física</a:t>
            </a:r>
          </a:p>
          <a:p>
            <a:pPr marL="457200" lvl="1" indent="0">
              <a:buNone/>
            </a:pPr>
            <a:r>
              <a:rPr lang="es-ES_tradnl" dirty="0" smtClean="0"/>
              <a:t>independientemente de la opción que escoja el estudiante para satisfacer los requisitos del área de concentración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Opciones (5)</a:t>
            </a:r>
          </a:p>
          <a:p>
            <a:pPr lvl="1"/>
            <a:r>
              <a:rPr lang="es-ES_tradnl" dirty="0" smtClean="0"/>
              <a:t> </a:t>
            </a:r>
            <a:r>
              <a:rPr lang="es-ES_tradnl" altLang="en-US" dirty="0" smtClean="0"/>
              <a:t>Ciencias de la Computación – 4 cursos</a:t>
            </a:r>
            <a:endParaRPr lang="es-ES_tradnl" dirty="0" smtClean="0"/>
          </a:p>
          <a:p>
            <a:pPr lvl="2"/>
            <a:r>
              <a:rPr lang="es-ES_tradnl" dirty="0" smtClean="0"/>
              <a:t>Ciencias de la Computación I K</a:t>
            </a:r>
          </a:p>
          <a:p>
            <a:pPr lvl="2"/>
            <a:r>
              <a:rPr lang="es-ES_tradnl" dirty="0" smtClean="0"/>
              <a:t>Principios de la Ciencias de la Computación AP</a:t>
            </a:r>
          </a:p>
          <a:p>
            <a:pPr lvl="2"/>
            <a:r>
              <a:rPr lang="es-ES_tradnl" dirty="0" smtClean="0"/>
              <a:t>Ciencias de la Computación II AP A</a:t>
            </a:r>
          </a:p>
          <a:p>
            <a:pPr lvl="2"/>
            <a:r>
              <a:rPr lang="es-ES_tradnl" dirty="0" smtClean="0"/>
              <a:t>Ciencias de la Computación III K</a:t>
            </a:r>
          </a:p>
          <a:p>
            <a:pPr lvl="2"/>
            <a:r>
              <a:rPr lang="es-ES_tradnl" dirty="0" smtClean="0"/>
              <a:t>Investigación basada en proyectos en las Ciencias de la Computación K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0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- </a:t>
            </a:r>
            <a:r>
              <a:rPr lang="es-ES_tradnl" sz="3600" dirty="0" smtClean="0"/>
              <a:t>Continuación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Más opciones – </a:t>
            </a:r>
          </a:p>
          <a:p>
            <a:pPr lvl="1"/>
            <a:r>
              <a:rPr lang="es-ES_tradnl" dirty="0" smtClean="0"/>
              <a:t>CTE – </a:t>
            </a:r>
            <a:r>
              <a:rPr lang="es-ES_tradnl" altLang="en-US" dirty="0" smtClean="0"/>
              <a:t>4</a:t>
            </a:r>
            <a:r>
              <a:rPr lang="es-ES_tradnl" dirty="0" smtClean="0"/>
              <a:t> créditos tomando por lo menos 2 cursos en el mismo grupo que conduzca a un curso final en el grupo STEM con por lo menos 1 curso en el nivel avanzado (3</a:t>
            </a:r>
            <a:r>
              <a:rPr lang="es-ES_tradnl" baseline="30000" dirty="0" smtClean="0"/>
              <a:t>er</a:t>
            </a:r>
            <a:r>
              <a:rPr lang="es-ES_tradnl" dirty="0" smtClean="0"/>
              <a:t> año o curso o más avanzado en la secuencia)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- </a:t>
            </a:r>
            <a:r>
              <a:rPr lang="es-ES_tradnl" dirty="0"/>
              <a:t>Continuación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Más opciones </a:t>
            </a:r>
          </a:p>
          <a:p>
            <a:pPr lvl="1"/>
            <a:r>
              <a:rPr lang="es-ES_tradnl" dirty="0" smtClean="0"/>
              <a:t>Matemáticas – 5 créditos: </a:t>
            </a:r>
            <a:r>
              <a:rPr lang="es-ES_tradnl" altLang="en-US" dirty="0" smtClean="0"/>
              <a:t>Álgebra 1, Geometría, Álgebra II </a:t>
            </a:r>
            <a:r>
              <a:rPr lang="es-ES_tradnl" altLang="en-US" b="1" dirty="0" smtClean="0"/>
              <a:t>Y </a:t>
            </a:r>
            <a:r>
              <a:rPr lang="es-ES_tradnl" altLang="en-US" dirty="0" smtClean="0"/>
              <a:t>2 cursos para los cuales Álgebra II sea el prerrequisito</a:t>
            </a:r>
            <a:endParaRPr lang="es-ES_tradnl" dirty="0" smtClean="0"/>
          </a:p>
          <a:p>
            <a:pPr lvl="1"/>
            <a:r>
              <a:rPr lang="es-ES_tradnl" dirty="0" smtClean="0"/>
              <a:t>Ciencias – 5 créditos: Biología, Química y Física Y 2 cursos de la lista del 4</a:t>
            </a:r>
            <a:r>
              <a:rPr lang="es-ES_tradnl" baseline="30000" dirty="0" smtClean="0"/>
              <a:t>to</a:t>
            </a:r>
            <a:r>
              <a:rPr lang="es-ES_tradnl" dirty="0" smtClean="0"/>
              <a:t> curso de Ciencias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977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- </a:t>
            </a:r>
            <a:r>
              <a:rPr lang="es-ES_tradnl" dirty="0"/>
              <a:t>Continuación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Más opciones </a:t>
            </a:r>
          </a:p>
          <a:p>
            <a:pPr lvl="1"/>
            <a:r>
              <a:rPr lang="es-ES_tradnl" dirty="0" smtClean="0"/>
              <a:t>Combinación – </a:t>
            </a:r>
            <a:r>
              <a:rPr lang="es-ES_tradnl" altLang="en-US" dirty="0" smtClean="0"/>
              <a:t>Álgebra II, Química, Física </a:t>
            </a:r>
            <a:r>
              <a:rPr lang="es-ES_tradnl" dirty="0" smtClean="0"/>
              <a:t>, un curso adicional de Matemáticas, un curso adicional de Ciencias, Y 3 créditos más de Ciencias de la Computación y/o CTE STEM.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263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Estudios Multidisciplinarios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Opciones (3)</a:t>
            </a:r>
          </a:p>
          <a:p>
            <a:pPr lvl="1"/>
            <a:r>
              <a:rPr lang="es-ES_tradnl" dirty="0" smtClean="0"/>
              <a:t>4x4 – </a:t>
            </a:r>
            <a:r>
              <a:rPr lang="es-ES_tradnl" altLang="en-US" dirty="0" smtClean="0"/>
              <a:t>Cuatro (4) cursos </a:t>
            </a:r>
            <a:r>
              <a:rPr lang="es-ES_tradnl" dirty="0" smtClean="0"/>
              <a:t>en cada una de las 4 áreas básicas a incluir Inglés IV y Química y/o Física</a:t>
            </a:r>
          </a:p>
          <a:p>
            <a:pPr lvl="1"/>
            <a:r>
              <a:rPr lang="es-ES_tradnl" dirty="0" smtClean="0"/>
              <a:t>AP – </a:t>
            </a:r>
            <a:r>
              <a:rPr lang="es-ES_tradnl" altLang="en-US" dirty="0" smtClean="0"/>
              <a:t>Cuatro (4) cursos de crédito AP o cuatro (4) cursos de crédito dual </a:t>
            </a:r>
            <a:r>
              <a:rPr lang="es-ES_tradnl" dirty="0" smtClean="0"/>
              <a:t>de entre Inglés, Matemáticas, Ciencias, Estudios Sociales, LOTE o Bellas Artes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1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Estudios Multidisciplinarios</a:t>
            </a:r>
            <a:r>
              <a:rPr lang="en-US" dirty="0" smtClean="0"/>
              <a:t>- </a:t>
            </a:r>
            <a:r>
              <a:rPr lang="es-ES_tradnl" sz="3600" dirty="0" smtClean="0"/>
              <a:t>Continuación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Más opciones – </a:t>
            </a:r>
          </a:p>
          <a:p>
            <a:pPr lvl="1"/>
            <a:r>
              <a:rPr lang="es-ES_tradnl" dirty="0" smtClean="0"/>
              <a:t>CTE – 4 cursos que preparan al estudiante para ingresar a la fuerza laboral / a la educación superior sin clase remedial de un área de concentración o áreas de concentración que no estén en secuencia coherente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28600"/>
            <a:ext cx="7961312" cy="1462087"/>
          </a:xfrm>
        </p:spPr>
        <p:txBody>
          <a:bodyPr/>
          <a:lstStyle/>
          <a:p>
            <a:r>
              <a:rPr lang="es-ES_tradnl" altLang="en-US" dirty="0"/>
              <a:t>Nivel de Rendimiento Distinguido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305800" cy="4114800"/>
          </a:xfrm>
        </p:spPr>
        <p:txBody>
          <a:bodyPr/>
          <a:lstStyle/>
          <a:p>
            <a:r>
              <a:rPr lang="es-ES_tradnl" sz="2800" dirty="0" smtClean="0"/>
              <a:t>Para ser elegible para la admisión automática del 10% superior, el estudiante debe obtener el nivel de rendimiento distinguido.</a:t>
            </a:r>
          </a:p>
          <a:p>
            <a:r>
              <a:rPr lang="es-ES_tradnl" sz="2800" dirty="0" smtClean="0"/>
              <a:t>El nivel de rendimiento distinguido requiere:</a:t>
            </a:r>
          </a:p>
          <a:p>
            <a:pPr lvl="1"/>
            <a:r>
              <a:rPr lang="es-ES_tradnl" dirty="0" smtClean="0"/>
              <a:t>4 créditos en Matemáticas incluso Álgebra II,</a:t>
            </a:r>
          </a:p>
          <a:p>
            <a:pPr lvl="1"/>
            <a:r>
              <a:rPr lang="es-ES_tradnl" dirty="0" smtClean="0"/>
              <a:t>4 créditos en Ciencias,</a:t>
            </a:r>
          </a:p>
          <a:p>
            <a:pPr lvl="1"/>
            <a:r>
              <a:rPr lang="es-ES_tradnl" dirty="0" smtClean="0"/>
              <a:t>todos los otros requisitos de FHSP, y</a:t>
            </a:r>
          </a:p>
          <a:p>
            <a:pPr lvl="1"/>
            <a:r>
              <a:rPr lang="es-ES_tradnl" dirty="0" smtClean="0"/>
              <a:t>por lo menos un área de concentración.</a:t>
            </a:r>
          </a:p>
        </p:txBody>
      </p:sp>
    </p:spTree>
    <p:extLst>
      <p:ext uri="{BB962C8B-B14F-4D97-AF65-F5344CB8AC3E}">
        <p14:creationId xmlns:p14="http://schemas.microsoft.com/office/powerpoint/2010/main" val="41338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7793037" cy="1462087"/>
          </a:xfrm>
        </p:spPr>
        <p:txBody>
          <a:bodyPr/>
          <a:lstStyle/>
          <a:p>
            <a:pPr algn="ctr"/>
            <a:r>
              <a:rPr lang="es-ES_tradnl" altLang="en-US" dirty="0"/>
              <a:t>Programa Básico de Escuela Secundaria + Área de Concentración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7772400" cy="4114800"/>
          </a:xfrm>
        </p:spPr>
        <p:txBody>
          <a:bodyPr/>
          <a:lstStyle/>
          <a:p>
            <a:r>
              <a:rPr lang="es-ES_tradnl" sz="4000" dirty="0" smtClean="0"/>
              <a:t>¿Preguntas?</a:t>
            </a:r>
          </a:p>
          <a:p>
            <a:endParaRPr lang="es-ES_tradnl" sz="4000" dirty="0" smtClean="0"/>
          </a:p>
          <a:p>
            <a:endParaRPr lang="es-ES_tradnl" sz="4000" dirty="0" smtClean="0"/>
          </a:p>
          <a:p>
            <a:pPr marL="0" indent="0">
              <a:buNone/>
            </a:pPr>
            <a:r>
              <a:rPr lang="es-ES_tradnl" sz="4000" dirty="0" smtClean="0"/>
              <a:t>¡Gracias por venir!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305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s-ES_tradnl" dirty="0"/>
              <a:t>Información General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El estudiante indica por escrito el área de concentración que el estudiante desea obtener.</a:t>
            </a:r>
          </a:p>
          <a:p>
            <a:r>
              <a:rPr lang="es-ES_tradnl" dirty="0" smtClean="0"/>
              <a:t>El distrito debe permitir al estudiante escoger obtener un área de concentración aparte de la que el estudiante haya escogido previamente.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s-ES_tradnl" dirty="0" smtClean="0"/>
              <a:t>Más Información General</a:t>
            </a:r>
            <a:endParaRPr lang="es-ES_tradn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05800" cy="4114800"/>
          </a:xfrm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El estudiante puede graduarse bajo el programa FHSP sin un área de concentración SI, después de su segundo año de secundaria:</a:t>
            </a:r>
          </a:p>
          <a:p>
            <a:pPr lvl="1"/>
            <a:r>
              <a:rPr lang="es-ES_tradnl" dirty="0" smtClean="0"/>
              <a:t>el consejero asesora al estudiante y a los padres acerca de los beneficios específicos de graduarse con un área de concentración; y</a:t>
            </a:r>
          </a:p>
          <a:p>
            <a:pPr lvl="1"/>
            <a:r>
              <a:rPr lang="es-ES_tradnl" dirty="0" smtClean="0"/>
              <a:t>los padres presentan un permiso por escrito permitiendo al estudiante graduarse bajo el programa FHSP sin un área de concentración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FHSP – </a:t>
            </a:r>
            <a:r>
              <a:rPr lang="es-ES_tradnl" dirty="0" smtClean="0"/>
              <a:t>Requisito de Cursos</a:t>
            </a:r>
            <a:endParaRPr lang="es-ES_tradnl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409" y="1981200"/>
            <a:ext cx="7772400" cy="4114800"/>
          </a:xfrm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Inglés – 4 créditos</a:t>
            </a:r>
          </a:p>
          <a:p>
            <a:pPr lvl="1"/>
            <a:r>
              <a:rPr lang="es-ES_tradnl" dirty="0" smtClean="0"/>
              <a:t>Inglés I, II, III e Inglés Avanzado</a:t>
            </a:r>
          </a:p>
          <a:p>
            <a:r>
              <a:rPr lang="es-ES_tradnl" dirty="0" smtClean="0"/>
              <a:t>PACE – ½ crédito</a:t>
            </a:r>
          </a:p>
          <a:p>
            <a:r>
              <a:rPr lang="es-ES_tradnl" dirty="0" smtClean="0"/>
              <a:t>Matemáticas – 3 créditos</a:t>
            </a:r>
          </a:p>
          <a:p>
            <a:pPr lvl="1"/>
            <a:r>
              <a:rPr lang="es-ES_tradnl" dirty="0" smtClean="0"/>
              <a:t>Álgebra I, Geometría y Matemáticas Avanzado</a:t>
            </a:r>
          </a:p>
          <a:p>
            <a:r>
              <a:rPr lang="es-ES_tradnl" dirty="0" smtClean="0"/>
              <a:t>Ciencias – 3 créditos</a:t>
            </a:r>
          </a:p>
          <a:p>
            <a:pPr lvl="1"/>
            <a:r>
              <a:rPr lang="es-ES_tradnl" dirty="0" smtClean="0"/>
              <a:t>Biología y 2 cursos más de Ciencias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FHSP – </a:t>
            </a:r>
            <a:r>
              <a:rPr lang="es-ES_tradnl" dirty="0"/>
              <a:t>Requisito de Cursos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Ciencias Sociales – 3 créditos</a:t>
            </a:r>
          </a:p>
          <a:p>
            <a:pPr lvl="1"/>
            <a:r>
              <a:rPr lang="es-ES_tradnl" dirty="0" smtClean="0"/>
              <a:t>Geografía Universal O Historia Universal</a:t>
            </a:r>
          </a:p>
          <a:p>
            <a:pPr lvl="1"/>
            <a:r>
              <a:rPr lang="es-ES_tradnl" dirty="0" smtClean="0"/>
              <a:t>Historia de los EE.UU.</a:t>
            </a:r>
          </a:p>
          <a:p>
            <a:pPr lvl="1"/>
            <a:r>
              <a:rPr lang="es-ES_tradnl" dirty="0" smtClean="0"/>
              <a:t>Gobierno (1/2) y Economía (1/2)</a:t>
            </a:r>
          </a:p>
          <a:p>
            <a:r>
              <a:rPr lang="es-ES_tradnl" dirty="0" smtClean="0"/>
              <a:t>Idiomas Extranjeros aparte de Inglés (LOTE) – 2 créditos en el mismo idioma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FHSP – </a:t>
            </a:r>
            <a:r>
              <a:rPr lang="es-ES_tradnl" dirty="0"/>
              <a:t>Requisito de Cursos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Educación Física – 1 crédito</a:t>
            </a:r>
          </a:p>
          <a:p>
            <a:r>
              <a:rPr lang="es-ES_tradnl" dirty="0" smtClean="0"/>
              <a:t>Salud – ½ crédito</a:t>
            </a:r>
          </a:p>
          <a:p>
            <a:r>
              <a:rPr lang="es-ES_tradnl" dirty="0" smtClean="0"/>
              <a:t>Bellas Artes – 1 crédito</a:t>
            </a:r>
          </a:p>
          <a:p>
            <a:r>
              <a:rPr lang="es-ES_tradnl" dirty="0" smtClean="0"/>
              <a:t>Electivos – 4 créditos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Total = 22 créditos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+</a:t>
            </a:r>
            <a:r>
              <a:rPr lang="es-ES_tradnl" dirty="0" smtClean="0"/>
              <a:t>Área de Concentración</a:t>
            </a:r>
            <a:endParaRPr lang="es-ES_tradnl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s-ES_tradnl" dirty="0" smtClean="0"/>
              <a:t>Un crédito adicional de Matemáticas</a:t>
            </a:r>
          </a:p>
          <a:p>
            <a:r>
              <a:rPr lang="es-ES_tradnl" dirty="0" smtClean="0"/>
              <a:t>Un crédito adicional de Ciencias</a:t>
            </a:r>
          </a:p>
          <a:p>
            <a:r>
              <a:rPr lang="es-ES_tradnl" dirty="0" smtClean="0"/>
              <a:t>Dos cursos electivos adicionales</a:t>
            </a:r>
          </a:p>
          <a:p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FHSP + Área de Concentración = 26 créditos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estudiante que tenga dificultad para llevar satisfactoriamente el primer crédito y tenga poca probabilidad de completar el segundo puede sustituir otro curso.</a:t>
            </a:r>
          </a:p>
          <a:p>
            <a:pPr lvl="1"/>
            <a:r>
              <a:rPr lang="es-ES_tradnl" dirty="0" smtClean="0"/>
              <a:t>Geografía Universal o Historia Universal </a:t>
            </a:r>
          </a:p>
          <a:p>
            <a:pPr lvl="1"/>
            <a:r>
              <a:rPr lang="es-ES_tradnl" dirty="0" smtClean="0"/>
              <a:t>Un curso de idioma diferente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8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1001</TotalTime>
  <Words>1272</Words>
  <Application>Microsoft Office PowerPoint</Application>
  <PresentationFormat>On-screen Show (4:3)</PresentationFormat>
  <Paragraphs>176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Staff training presentation</vt:lpstr>
      <vt:lpstr>Programa Básico de Escuela Secundaria + Área de Concentración</vt:lpstr>
      <vt:lpstr>Información General</vt:lpstr>
      <vt:lpstr>Información General</vt:lpstr>
      <vt:lpstr>Más Información General</vt:lpstr>
      <vt:lpstr>FHSP – Requisito de Cursos</vt:lpstr>
      <vt:lpstr>FHSP – Requisito de Cursos</vt:lpstr>
      <vt:lpstr>FHSP – Requisito de Cursos</vt:lpstr>
      <vt:lpstr>+Área de Concentración</vt:lpstr>
      <vt:lpstr>LOTE</vt:lpstr>
      <vt:lpstr>LOTE – Educación Especial</vt:lpstr>
      <vt:lpstr>Oratoria</vt:lpstr>
      <vt:lpstr>Oratoria (continuación)</vt:lpstr>
      <vt:lpstr>Áreas de concentración</vt:lpstr>
      <vt:lpstr>Cinco áreas de concentración</vt:lpstr>
      <vt:lpstr>Servicio Público</vt:lpstr>
      <vt:lpstr>Bellas Artes y Humanidades</vt:lpstr>
      <vt:lpstr>Comercio e Industria</vt:lpstr>
      <vt:lpstr>Comercio e Industria- continuación</vt:lpstr>
      <vt:lpstr>Comercio e Industria- continuación</vt:lpstr>
      <vt:lpstr>Comercio e Industria- continuación</vt:lpstr>
      <vt:lpstr>STEM </vt:lpstr>
      <vt:lpstr>STEM</vt:lpstr>
      <vt:lpstr>STEM - Continuación</vt:lpstr>
      <vt:lpstr>STEM - Continuación</vt:lpstr>
      <vt:lpstr>STEM - Continuación</vt:lpstr>
      <vt:lpstr>Estudios Multidisciplinarios</vt:lpstr>
      <vt:lpstr>Estudios Multidisciplinarios- Continuación</vt:lpstr>
      <vt:lpstr>Nivel de Rendimiento Distinguido</vt:lpstr>
      <vt:lpstr>Programa Básico de Escuela Secundaria + Área de Concentración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High School Program + Endorsement</dc:title>
  <dc:creator>owner</dc:creator>
  <cp:lastModifiedBy>TAMMY MAAZ</cp:lastModifiedBy>
  <cp:revision>46</cp:revision>
  <dcterms:created xsi:type="dcterms:W3CDTF">2014-02-15T16:43:33Z</dcterms:created>
  <dcterms:modified xsi:type="dcterms:W3CDTF">2017-02-17T13:09:30Z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TC010130221033</vt:lpwstr>
  </property>
</Properties>
</file>