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slide" Target="slides/slide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2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298b979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5298b979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298b979d2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298b979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Teachers, please lead students beyond a discussion of race only; prejudice can take many forms. For example: socio-economic, disability, religion, gender, clicks, etc.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20c0ff306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520c0ff30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20c0ff306_5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20c0ff306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0c0ff306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0c0ff30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20c0ff306_6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20c0ff306_6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discretion - Feel free to shorten the time or lengthen to answer the questions, which questions are asked and answered, or the number of student rotations.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20c0ff306_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20c0ff30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851725" y="1583350"/>
            <a:ext cx="5440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623812" y="4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" name="Google Shape;20;p4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mall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272675" y="660400"/>
            <a:ext cx="6598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57200" y="4252325"/>
            <a:ext cx="8229600" cy="8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0"/>
            <a:ext cx="548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6882375" y="4616275"/>
            <a:ext cx="24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Freedom from prejudice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4294967295" type="ctrTitle"/>
          </p:nvPr>
        </p:nvSpPr>
        <p:spPr>
          <a:xfrm>
            <a:off x="372100" y="266700"/>
            <a:ext cx="8658600" cy="22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Freedom from Prejudice</a:t>
            </a:r>
            <a:endParaRPr sz="7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January 2024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9th - 12th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4294967295" type="ctrTitle"/>
          </p:nvPr>
        </p:nvSpPr>
        <p:spPr>
          <a:xfrm>
            <a:off x="372100" y="820075"/>
            <a:ext cx="8658600" cy="3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Reflection:</a:t>
            </a:r>
            <a:endParaRPr sz="36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0" lang="en" sz="2000">
                <a:solidFill>
                  <a:schemeClr val="lt1"/>
                </a:solidFill>
              </a:rPr>
              <a:t>Share what you learned about a classmate </a:t>
            </a:r>
            <a:endParaRPr b="0"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0" lang="en" sz="2000">
                <a:solidFill>
                  <a:schemeClr val="lt1"/>
                </a:solidFill>
              </a:rPr>
              <a:t>Were you surprised at how much you had in common with someone else?</a:t>
            </a:r>
            <a:endParaRPr b="0" sz="20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0" lang="en" sz="2000">
                <a:solidFill>
                  <a:schemeClr val="lt1"/>
                </a:solidFill>
              </a:rPr>
              <a:t>How does social media impact your thoughts on prejudice?</a:t>
            </a:r>
            <a:endParaRPr b="0"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0" lang="en" sz="2000">
                <a:solidFill>
                  <a:schemeClr val="lt1"/>
                </a:solidFill>
              </a:rPr>
              <a:t>Discuss ways to create a community and school free from prejudice.</a:t>
            </a:r>
            <a:endParaRPr b="0"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b="0" lang="en" sz="2000">
                <a:solidFill>
                  <a:schemeClr val="lt1"/>
                </a:solidFill>
              </a:rPr>
              <a:t>How do you respond when you are confronted with someone who is different?   </a:t>
            </a:r>
            <a:endParaRPr b="0"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b="0" lang="en" sz="2000">
                <a:solidFill>
                  <a:schemeClr val="lt1"/>
                </a:solidFill>
              </a:rPr>
              <a:t>Do you find it hard to get to know people different from yourself? Why or why not?</a:t>
            </a:r>
            <a:endParaRPr b="0"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630250" y="507400"/>
            <a:ext cx="7595100" cy="34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Exit Ticket: Stickit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50" y="104019"/>
            <a:ext cx="3324301" cy="116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790475" y="2438400"/>
            <a:ext cx="74349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●"/>
            </a:pP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a sticky note, students write one thing they wish people knew about them, can be anonymous, and stick to the wall as they exit.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30250" y="876025"/>
            <a:ext cx="7595100" cy="31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Definition</a:t>
            </a:r>
            <a:r>
              <a:rPr lang="en" sz="4800"/>
              <a:t>: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Despite differences, </a:t>
            </a:r>
            <a:r>
              <a:rPr i="1" lang="en" sz="3600"/>
              <a:t>seek</a:t>
            </a:r>
            <a:r>
              <a:rPr i="1" lang="en" sz="3600"/>
              <a:t> to understand those around you. 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50" y="180219"/>
            <a:ext cx="3324301" cy="116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ctrTitle"/>
          </p:nvPr>
        </p:nvSpPr>
        <p:spPr>
          <a:xfrm>
            <a:off x="582175" y="1583350"/>
            <a:ext cx="7627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Discussion: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What does prejudice mean?</a:t>
            </a:r>
            <a:endParaRPr i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275950" y="736000"/>
            <a:ext cx="8658600" cy="29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Prejudice:</a:t>
            </a: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(Prejudge)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urier New"/>
              <a:buChar char="o"/>
            </a:pPr>
            <a:r>
              <a:rPr b="0" i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Preconceived judgment or opinion; an adverse opinion formed without just grounds or before sufficient knowledge</a:t>
            </a:r>
            <a:endParaRPr b="0" i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urier New"/>
              <a:buChar char="o"/>
            </a:pPr>
            <a:r>
              <a:rPr b="0" i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irrational attitude of hostility directed against an individual, a group, a race, or their supposed characteristics</a:t>
            </a:r>
            <a:endParaRPr i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582175" y="1964350"/>
            <a:ext cx="7627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Discussion:</a:t>
            </a:r>
            <a:endParaRPr sz="36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i="1" lang="en" sz="3000"/>
              <a:t>When have you or someone you know experienced prejudice?</a:t>
            </a:r>
            <a:endParaRPr b="0" i="1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i="1" lang="en" sz="3000"/>
              <a:t>Have you or someone you know ever witnessed prejudice and intervened?</a:t>
            </a:r>
            <a:endParaRPr b="0" i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272675" y="1434025"/>
            <a:ext cx="6598500" cy="15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Insert District Video</a:t>
            </a:r>
            <a:endParaRPr sz="3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5147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61732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806500" y="154900"/>
            <a:ext cx="7450800" cy="42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Activity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Speed Friending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5" name="Google Shape;75;p16"/>
          <p:cNvSpPr/>
          <p:nvPr/>
        </p:nvSpPr>
        <p:spPr>
          <a:xfrm>
            <a:off x="1376250" y="1480925"/>
            <a:ext cx="1020600" cy="3513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E7C9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Houston, Tx</a:t>
            </a:r>
            <a:endParaRPr sz="800">
              <a:solidFill>
                <a:srgbClr val="6E7C9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6" name="Google Shape;76;p16"/>
          <p:cNvCxnSpPr/>
          <p:nvPr/>
        </p:nvCxnSpPr>
        <p:spPr>
          <a:xfrm>
            <a:off x="1272675" y="18044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" name="Google Shape;77;p16"/>
          <p:cNvCxnSpPr/>
          <p:nvPr/>
        </p:nvCxnSpPr>
        <p:spPr>
          <a:xfrm>
            <a:off x="2993000" y="31139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8" name="Google Shape;78;p16"/>
          <p:cNvCxnSpPr/>
          <p:nvPr/>
        </p:nvCxnSpPr>
        <p:spPr>
          <a:xfrm>
            <a:off x="3955400" y="1553775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9" name="Google Shape;79;p16"/>
          <p:cNvCxnSpPr/>
          <p:nvPr/>
        </p:nvCxnSpPr>
        <p:spPr>
          <a:xfrm>
            <a:off x="4628500" y="36791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0" name="Google Shape;80;p16"/>
          <p:cNvCxnSpPr/>
          <p:nvPr/>
        </p:nvCxnSpPr>
        <p:spPr>
          <a:xfrm>
            <a:off x="6840625" y="20272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1" name="Google Shape;81;p16"/>
          <p:cNvCxnSpPr/>
          <p:nvPr/>
        </p:nvCxnSpPr>
        <p:spPr>
          <a:xfrm>
            <a:off x="7560025" y="3752475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5147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61732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450625" y="186950"/>
            <a:ext cx="8495700" cy="43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Speed Friending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DIRECTIONS:</a:t>
            </a:r>
            <a:endParaRPr b="0" sz="24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0" lang="en" sz="2400">
                <a:solidFill>
                  <a:schemeClr val="lt1"/>
                </a:solidFill>
              </a:rPr>
              <a:t>Put students in two lines, (line 1, line 2) facing each other </a:t>
            </a:r>
            <a:endParaRPr b="0" sz="24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0" lang="en" sz="2400">
                <a:solidFill>
                  <a:schemeClr val="lt1"/>
                </a:solidFill>
              </a:rPr>
              <a:t>Students ask and answer the questions on the next slide for about 30-45 seconds per rotation </a:t>
            </a:r>
            <a:r>
              <a:rPr b="0" lang="en" sz="1300">
                <a:solidFill>
                  <a:schemeClr val="lt1"/>
                </a:solidFill>
              </a:rPr>
              <a:t>(time with a timer or clock)</a:t>
            </a:r>
            <a:endParaRPr b="0" sz="13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0" lang="en" sz="2400">
                <a:solidFill>
                  <a:schemeClr val="lt1"/>
                </a:solidFill>
              </a:rPr>
              <a:t>Students in line 1 move to the left.  Line 2 stays still.  </a:t>
            </a:r>
            <a:endParaRPr b="0" sz="24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0" lang="en" sz="2400">
                <a:solidFill>
                  <a:schemeClr val="lt1"/>
                </a:solidFill>
              </a:rPr>
              <a:t>Ask and answer questions again</a:t>
            </a:r>
            <a:endParaRPr b="0" sz="24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0" lang="en" sz="2400">
                <a:solidFill>
                  <a:schemeClr val="lt1"/>
                </a:solidFill>
              </a:rPr>
              <a:t>Repeat until back at beginning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</p:txBody>
      </p:sp>
      <p:cxnSp>
        <p:nvCxnSpPr>
          <p:cNvPr id="88" name="Google Shape;88;p17"/>
          <p:cNvCxnSpPr/>
          <p:nvPr/>
        </p:nvCxnSpPr>
        <p:spPr>
          <a:xfrm>
            <a:off x="1272675" y="18044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9" name="Google Shape;89;p17"/>
          <p:cNvCxnSpPr/>
          <p:nvPr/>
        </p:nvCxnSpPr>
        <p:spPr>
          <a:xfrm>
            <a:off x="2993000" y="31139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0" name="Google Shape;90;p17"/>
          <p:cNvCxnSpPr/>
          <p:nvPr/>
        </p:nvCxnSpPr>
        <p:spPr>
          <a:xfrm>
            <a:off x="4628500" y="36791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1" name="Google Shape;91;p17"/>
          <p:cNvCxnSpPr/>
          <p:nvPr/>
        </p:nvCxnSpPr>
        <p:spPr>
          <a:xfrm>
            <a:off x="6840625" y="20272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5147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61732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352738" y="195675"/>
            <a:ext cx="8495700" cy="4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Speed Friending</a:t>
            </a:r>
            <a:endParaRPr sz="36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 u="sng">
                <a:solidFill>
                  <a:schemeClr val="lt1"/>
                </a:solidFill>
              </a:rPr>
              <a:t>Questions </a:t>
            </a:r>
            <a:endParaRPr b="0" sz="3000" u="sng">
              <a:solidFill>
                <a:schemeClr val="lt1"/>
              </a:solidFill>
            </a:endParaRPr>
          </a:p>
          <a:p>
            <a:pPr indent="-4191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b="0" lang="en" sz="3000">
                <a:solidFill>
                  <a:schemeClr val="lt1"/>
                </a:solidFill>
              </a:rPr>
              <a:t>How does your family celebrate a holiday?  </a:t>
            </a:r>
            <a:endParaRPr b="0" sz="3000">
              <a:solidFill>
                <a:schemeClr val="lt1"/>
              </a:solidFill>
            </a:endParaRPr>
          </a:p>
          <a:p>
            <a:pPr indent="-4191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b="0" lang="en" sz="3000">
                <a:solidFill>
                  <a:schemeClr val="lt1"/>
                </a:solidFill>
              </a:rPr>
              <a:t>How do you spend your time outside of school? </a:t>
            </a:r>
            <a:endParaRPr b="0" sz="3000">
              <a:solidFill>
                <a:schemeClr val="lt1"/>
              </a:solidFill>
            </a:endParaRPr>
          </a:p>
          <a:p>
            <a:pPr indent="-4191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b="0" lang="en" sz="3000">
                <a:solidFill>
                  <a:schemeClr val="lt1"/>
                </a:solidFill>
              </a:rPr>
              <a:t>Describe your morning routine.  </a:t>
            </a:r>
            <a:endParaRPr b="0" sz="3000">
              <a:solidFill>
                <a:schemeClr val="lt1"/>
              </a:solidFill>
            </a:endParaRPr>
          </a:p>
          <a:p>
            <a:pPr indent="-4191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b="0" lang="en" sz="3000">
                <a:solidFill>
                  <a:schemeClr val="lt1"/>
                </a:solidFill>
              </a:rPr>
              <a:t>Is there a religious tradition you practice? Please elaborate.  </a:t>
            </a:r>
            <a:endParaRPr b="0" sz="3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1272675" y="18044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9" name="Google Shape;99;p18"/>
          <p:cNvCxnSpPr/>
          <p:nvPr/>
        </p:nvCxnSpPr>
        <p:spPr>
          <a:xfrm>
            <a:off x="2993000" y="31139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0" name="Google Shape;100;p18"/>
          <p:cNvCxnSpPr/>
          <p:nvPr/>
        </p:nvCxnSpPr>
        <p:spPr>
          <a:xfrm>
            <a:off x="4628500" y="367910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6840625" y="2027250"/>
            <a:ext cx="0" cy="115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tharine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6E7C90"/>
      </a:lt2>
      <a:accent1>
        <a:srgbClr val="7D9AC3"/>
      </a:accent1>
      <a:accent2>
        <a:srgbClr val="ABBFDB"/>
      </a:accent2>
      <a:accent3>
        <a:srgbClr val="E4DCB5"/>
      </a:accent3>
      <a:accent4>
        <a:srgbClr val="DFBD9C"/>
      </a:accent4>
      <a:accent5>
        <a:srgbClr val="DF9F97"/>
      </a:accent5>
      <a:accent6>
        <a:srgbClr val="C3A8D3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