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10287000" cx="18288000"/>
  <p:notesSz cx="6858000" cy="9144000"/>
  <p:embeddedFontLst>
    <p:embeddedFont>
      <p:font typeface="DM Sans Medium"/>
      <p:regular r:id="rId14"/>
      <p:bold r:id="rId15"/>
      <p:italic r:id="rId16"/>
      <p:boldItalic r:id="rId17"/>
    </p:embeddedFont>
    <p:embeddedFont>
      <p:font typeface="Boogaloo"/>
      <p:regular r:id="rId18"/>
    </p:embeddedFont>
    <p:embeddedFont>
      <p:font typeface="Century Schoolbook"/>
      <p:regular r:id="rId19"/>
      <p:bold r:id="rId20"/>
      <p:italic r:id="rId21"/>
      <p:boldItalic r:id="rId22"/>
    </p:embeddedFont>
    <p:embeddedFont>
      <p:font typeface="Satisfy"/>
      <p:regular r:id="rId23"/>
    </p:embeddedFont>
    <p:embeddedFont>
      <p:font typeface="DM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8" roundtripDataSignature="AMtx7mhT49F7Cb4qb1d1vvK89TmJR9+r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Schoolbook-bold.fntdata"/><Relationship Id="rId22" Type="http://schemas.openxmlformats.org/officeDocument/2006/relationships/font" Target="fonts/CenturySchoolbook-boldItalic.fntdata"/><Relationship Id="rId21" Type="http://schemas.openxmlformats.org/officeDocument/2006/relationships/font" Target="fonts/CenturySchoolbook-italic.fntdata"/><Relationship Id="rId24" Type="http://schemas.openxmlformats.org/officeDocument/2006/relationships/font" Target="fonts/DMSans-regular.fntdata"/><Relationship Id="rId23" Type="http://schemas.openxmlformats.org/officeDocument/2006/relationships/font" Target="fonts/Satisf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-italic.fntdata"/><Relationship Id="rId25" Type="http://schemas.openxmlformats.org/officeDocument/2006/relationships/font" Target="fonts/DMSans-bold.fntdata"/><Relationship Id="rId28" Type="http://customschemas.google.com/relationships/presentationmetadata" Target="metadata"/><Relationship Id="rId27" Type="http://schemas.openxmlformats.org/officeDocument/2006/relationships/font" Target="fonts/DM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DMSansMedium-bold.fntdata"/><Relationship Id="rId14" Type="http://schemas.openxmlformats.org/officeDocument/2006/relationships/font" Target="fonts/DMSansMedium-regular.fntdata"/><Relationship Id="rId17" Type="http://schemas.openxmlformats.org/officeDocument/2006/relationships/font" Target="fonts/DMSansMedium-boldItalic.fntdata"/><Relationship Id="rId16" Type="http://schemas.openxmlformats.org/officeDocument/2006/relationships/font" Target="fonts/DMSansMedium-italic.fntdata"/><Relationship Id="rId19" Type="http://schemas.openxmlformats.org/officeDocument/2006/relationships/font" Target="fonts/CenturySchoolbook-regular.fntdata"/><Relationship Id="rId18" Type="http://schemas.openxmlformats.org/officeDocument/2006/relationships/font" Target="fonts/Boogalo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2a7d3329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252a7d33298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Relationship Id="rId4" Type="http://schemas.openxmlformats.org/officeDocument/2006/relationships/image" Target="../media/image9.png"/><Relationship Id="rId9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15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Relationship Id="rId4" Type="http://schemas.openxmlformats.org/officeDocument/2006/relationships/image" Target="../media/image1.png"/><Relationship Id="rId5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Relationship Id="rId4" Type="http://schemas.openxmlformats.org/officeDocument/2006/relationships/image" Target="../media/image9.png"/><Relationship Id="rId5" Type="http://schemas.openxmlformats.org/officeDocument/2006/relationships/image" Target="../media/image23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Relationship Id="rId4" Type="http://schemas.openxmlformats.org/officeDocument/2006/relationships/image" Target="../media/image9.png"/><Relationship Id="rId5" Type="http://schemas.openxmlformats.org/officeDocument/2006/relationships/image" Target="../media/image23.png"/><Relationship Id="rId6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 amt="65000"/>
          </a:blip>
          <a:srcRect b="30641" l="5108" r="9048" t="21071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 rot="913046">
            <a:off x="430369" y="441931"/>
            <a:ext cx="4036092" cy="5006005"/>
          </a:xfrm>
          <a:custGeom>
            <a:rect b="b" l="l" r="r" t="t"/>
            <a:pathLst>
              <a:path extrusionOk="0" h="5005677" w="4035827">
                <a:moveTo>
                  <a:pt x="0" y="0"/>
                </a:moveTo>
                <a:lnTo>
                  <a:pt x="4035828" y="0"/>
                </a:lnTo>
                <a:lnTo>
                  <a:pt x="4035828" y="5005677"/>
                </a:lnTo>
                <a:lnTo>
                  <a:pt x="0" y="50056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1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 txBox="1"/>
          <p:nvPr/>
        </p:nvSpPr>
        <p:spPr>
          <a:xfrm>
            <a:off x="1400419" y="4375025"/>
            <a:ext cx="154872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8999" u="none" cap="none" strike="noStrike">
                <a:solidFill>
                  <a:srgbClr val="201139"/>
                </a:solidFill>
                <a:latin typeface="Satisfy"/>
                <a:ea typeface="Satisfy"/>
                <a:cs typeface="Satisfy"/>
                <a:sym typeface="Satisfy"/>
              </a:rPr>
              <a:t>Generosity</a:t>
            </a:r>
            <a:endParaRPr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87" name="Google Shape;87;p1"/>
          <p:cNvSpPr/>
          <p:nvPr/>
        </p:nvSpPr>
        <p:spPr>
          <a:xfrm rot="-3119583">
            <a:off x="14750967" y="7175462"/>
            <a:ext cx="4456892" cy="3008402"/>
          </a:xfrm>
          <a:custGeom>
            <a:rect b="b" l="l" r="r" t="t"/>
            <a:pathLst>
              <a:path extrusionOk="0" h="3008402" w="4456892">
                <a:moveTo>
                  <a:pt x="0" y="0"/>
                </a:moveTo>
                <a:lnTo>
                  <a:pt x="4456893" y="0"/>
                </a:lnTo>
                <a:lnTo>
                  <a:pt x="4456893" y="3008402"/>
                </a:lnTo>
                <a:lnTo>
                  <a:pt x="0" y="30084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7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/>
          <p:nvPr/>
        </p:nvSpPr>
        <p:spPr>
          <a:xfrm rot="-9021697">
            <a:off x="316543" y="-201705"/>
            <a:ext cx="4263751" cy="4924505"/>
          </a:xfrm>
          <a:custGeom>
            <a:rect b="b" l="l" r="r" t="t"/>
            <a:pathLst>
              <a:path extrusionOk="0" h="4919772" w="4259653">
                <a:moveTo>
                  <a:pt x="0" y="0"/>
                </a:moveTo>
                <a:lnTo>
                  <a:pt x="4259653" y="0"/>
                </a:lnTo>
                <a:lnTo>
                  <a:pt x="4259653" y="4919773"/>
                </a:lnTo>
                <a:lnTo>
                  <a:pt x="0" y="49197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-25029" t="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14160758" y="6977305"/>
            <a:ext cx="4703082" cy="4561990"/>
          </a:xfrm>
          <a:custGeom>
            <a:rect b="b" l="l" r="r" t="t"/>
            <a:pathLst>
              <a:path extrusionOk="0" h="4561990" w="4703082">
                <a:moveTo>
                  <a:pt x="0" y="0"/>
                </a:moveTo>
                <a:lnTo>
                  <a:pt x="4703082" y="0"/>
                </a:lnTo>
                <a:lnTo>
                  <a:pt x="4703082" y="4561990"/>
                </a:lnTo>
                <a:lnTo>
                  <a:pt x="0" y="45619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>
            <a:off x="-622165" y="8020824"/>
            <a:ext cx="2700088" cy="3518466"/>
          </a:xfrm>
          <a:custGeom>
            <a:rect b="b" l="l" r="r" t="t"/>
            <a:pathLst>
              <a:path extrusionOk="0" h="3518466" w="2700088">
                <a:moveTo>
                  <a:pt x="0" y="0"/>
                </a:moveTo>
                <a:lnTo>
                  <a:pt x="2700088" y="0"/>
                </a:lnTo>
                <a:lnTo>
                  <a:pt x="2700088" y="3518465"/>
                </a:lnTo>
                <a:lnTo>
                  <a:pt x="0" y="3518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28495" l="-81018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>
            <a:off x="16512299" y="-642432"/>
            <a:ext cx="2351541" cy="3655191"/>
          </a:xfrm>
          <a:custGeom>
            <a:rect b="b" l="l" r="r" t="t"/>
            <a:pathLst>
              <a:path extrusionOk="0" h="3655191" w="2351541">
                <a:moveTo>
                  <a:pt x="0" y="0"/>
                </a:moveTo>
                <a:lnTo>
                  <a:pt x="2351541" y="0"/>
                </a:lnTo>
                <a:lnTo>
                  <a:pt x="2351541" y="3655191"/>
                </a:lnTo>
                <a:lnTo>
                  <a:pt x="0" y="3655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-107848" t="-23688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1588060" y="226506"/>
            <a:ext cx="15111880" cy="2786253"/>
          </a:xfrm>
          <a:custGeom>
            <a:rect b="b" l="l" r="r" t="t"/>
            <a:pathLst>
              <a:path extrusionOk="0" h="2786253" w="15111880">
                <a:moveTo>
                  <a:pt x="0" y="0"/>
                </a:moveTo>
                <a:lnTo>
                  <a:pt x="15111880" y="0"/>
                </a:lnTo>
                <a:lnTo>
                  <a:pt x="15111880" y="2786253"/>
                </a:lnTo>
                <a:lnTo>
                  <a:pt x="0" y="27862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"/>
          <p:cNvSpPr txBox="1"/>
          <p:nvPr/>
        </p:nvSpPr>
        <p:spPr>
          <a:xfrm>
            <a:off x="4367361" y="6680053"/>
            <a:ext cx="95532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46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201139"/>
                </a:solidFill>
                <a:latin typeface="Boogaloo"/>
                <a:ea typeface="Boogaloo"/>
                <a:cs typeface="Boogaloo"/>
                <a:sym typeface="Boogaloo"/>
              </a:rPr>
              <a:t>November/December </a:t>
            </a:r>
            <a:endParaRPr>
              <a:latin typeface="Boogaloo"/>
              <a:ea typeface="Boogaloo"/>
              <a:cs typeface="Boogaloo"/>
              <a:sym typeface="Boogaloo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201139"/>
                </a:solidFill>
                <a:latin typeface="Boogaloo"/>
                <a:ea typeface="Boogaloo"/>
                <a:cs typeface="Boogaloo"/>
                <a:sym typeface="Boogaloo"/>
              </a:rPr>
              <a:t>6th-8th</a:t>
            </a:r>
            <a:endParaRPr>
              <a:latin typeface="Boogaloo"/>
              <a:ea typeface="Boogaloo"/>
              <a:cs typeface="Boogaloo"/>
              <a:sym typeface="Boogalo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g252a7d33298_2_0"/>
          <p:cNvPicPr preferRelativeResize="0"/>
          <p:nvPr/>
        </p:nvPicPr>
        <p:blipFill rotWithShape="1">
          <a:blip r:embed="rId3">
            <a:alphaModFix amt="65000"/>
          </a:blip>
          <a:srcRect b="30642" l="5107" r="9047" t="21071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252a7d33298_2_0"/>
          <p:cNvSpPr/>
          <p:nvPr/>
        </p:nvSpPr>
        <p:spPr>
          <a:xfrm>
            <a:off x="14749582" y="-1458426"/>
            <a:ext cx="5942860" cy="5084911"/>
          </a:xfrm>
          <a:custGeom>
            <a:rect b="b" l="l" r="r" t="t"/>
            <a:pathLst>
              <a:path extrusionOk="0" h="5084911" w="5942860">
                <a:moveTo>
                  <a:pt x="0" y="0"/>
                </a:moveTo>
                <a:lnTo>
                  <a:pt x="5942860" y="0"/>
                </a:lnTo>
                <a:lnTo>
                  <a:pt x="5942860" y="5084911"/>
                </a:lnTo>
                <a:lnTo>
                  <a:pt x="0" y="5084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42938" t="-61838"/>
            </a:stretch>
          </a:blipFill>
          <a:ln>
            <a:noFill/>
          </a:ln>
        </p:spPr>
      </p:sp>
      <p:sp>
        <p:nvSpPr>
          <p:cNvPr id="100" name="Google Shape;100;g252a7d33298_2_0"/>
          <p:cNvSpPr/>
          <p:nvPr/>
        </p:nvSpPr>
        <p:spPr>
          <a:xfrm>
            <a:off x="15941162" y="525145"/>
            <a:ext cx="6203061" cy="8229600"/>
          </a:xfrm>
          <a:custGeom>
            <a:rect b="b" l="l" r="r" t="t"/>
            <a:pathLst>
              <a:path extrusionOk="0" h="8229600" w="6203061">
                <a:moveTo>
                  <a:pt x="0" y="0"/>
                </a:moveTo>
                <a:lnTo>
                  <a:pt x="6203061" y="0"/>
                </a:lnTo>
                <a:lnTo>
                  <a:pt x="620306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g252a7d33298_2_0"/>
          <p:cNvSpPr txBox="1"/>
          <p:nvPr/>
        </p:nvSpPr>
        <p:spPr>
          <a:xfrm>
            <a:off x="2586065" y="1019175"/>
            <a:ext cx="131160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0">
                <a:solidFill>
                  <a:srgbClr val="201139"/>
                </a:solidFill>
                <a:latin typeface="Boogaloo"/>
                <a:ea typeface="Boogaloo"/>
                <a:cs typeface="Boogaloo"/>
                <a:sym typeface="Boogaloo"/>
              </a:rPr>
              <a:t>Hello Teachers</a:t>
            </a:r>
            <a:r>
              <a:rPr i="0" lang="en-US" sz="10000" u="none" cap="none" strike="noStrike">
                <a:solidFill>
                  <a:srgbClr val="201139"/>
                </a:solidFill>
                <a:latin typeface="Boogaloo"/>
                <a:ea typeface="Boogaloo"/>
                <a:cs typeface="Boogaloo"/>
                <a:sym typeface="Boogaloo"/>
              </a:rPr>
              <a:t> </a:t>
            </a:r>
            <a:endParaRPr sz="10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02" name="Google Shape;102;g252a7d33298_2_0"/>
          <p:cNvSpPr/>
          <p:nvPr/>
        </p:nvSpPr>
        <p:spPr>
          <a:xfrm>
            <a:off x="-1359347" y="4188460"/>
            <a:ext cx="3983126" cy="8229600"/>
          </a:xfrm>
          <a:custGeom>
            <a:rect b="b" l="l" r="r" t="t"/>
            <a:pathLst>
              <a:path extrusionOk="0" h="8229600" w="3983126">
                <a:moveTo>
                  <a:pt x="0" y="0"/>
                </a:moveTo>
                <a:lnTo>
                  <a:pt x="3983126" y="0"/>
                </a:lnTo>
                <a:lnTo>
                  <a:pt x="398312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13269" r="0" t="0"/>
            </a:stretch>
          </a:blipFill>
          <a:ln>
            <a:noFill/>
          </a:ln>
        </p:spPr>
      </p:sp>
      <p:sp>
        <p:nvSpPr>
          <p:cNvPr id="103" name="Google Shape;103;g252a7d33298_2_0"/>
          <p:cNvSpPr/>
          <p:nvPr/>
        </p:nvSpPr>
        <p:spPr>
          <a:xfrm>
            <a:off x="-2442337" y="73660"/>
            <a:ext cx="6203061" cy="8229600"/>
          </a:xfrm>
          <a:custGeom>
            <a:rect b="b" l="l" r="r" t="t"/>
            <a:pathLst>
              <a:path extrusionOk="0" h="8229600" w="6203061">
                <a:moveTo>
                  <a:pt x="0" y="0"/>
                </a:moveTo>
                <a:lnTo>
                  <a:pt x="6203061" y="0"/>
                </a:lnTo>
                <a:lnTo>
                  <a:pt x="620306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g252a7d33298_2_0"/>
          <p:cNvSpPr txBox="1"/>
          <p:nvPr/>
        </p:nvSpPr>
        <p:spPr>
          <a:xfrm>
            <a:off x="1410007" y="3164521"/>
            <a:ext cx="15849300" cy="7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10">
                <a:solidFill>
                  <a:srgbClr val="20113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In the presentation,  students will  learn what it means to show Generosity in different situations.  </a:t>
            </a:r>
            <a:endParaRPr sz="4610">
              <a:solidFill>
                <a:srgbClr val="201139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5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10">
                <a:solidFill>
                  <a:srgbClr val="20113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Each slide will contain interactive activities and guided questions  for “Bring Out The Best” Generosity Character Trait for grades 6-8.</a:t>
            </a:r>
            <a:endParaRPr sz="4610">
              <a:solidFill>
                <a:srgbClr val="201139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5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10">
              <a:solidFill>
                <a:srgbClr val="20113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ctr">
              <a:lnSpc>
                <a:spcPct val="15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10">
              <a:solidFill>
                <a:srgbClr val="20113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5" name="Google Shape;105;g252a7d33298_2_0"/>
          <p:cNvSpPr txBox="1"/>
          <p:nvPr/>
        </p:nvSpPr>
        <p:spPr>
          <a:xfrm>
            <a:off x="14280318" y="9367518"/>
            <a:ext cx="37689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623" u="none" cap="none" strike="noStrike">
                <a:solidFill>
                  <a:srgbClr val="201139"/>
                </a:solidFill>
                <a:latin typeface="Satisfy"/>
                <a:ea typeface="Satisfy"/>
                <a:cs typeface="Satisfy"/>
                <a:sym typeface="Satisfy"/>
              </a:rPr>
              <a:t>Generosity</a:t>
            </a:r>
            <a:endParaRPr>
              <a:latin typeface="Satisfy"/>
              <a:ea typeface="Satisfy"/>
              <a:cs typeface="Satisfy"/>
              <a:sym typeface="Satisf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"/>
          <p:cNvPicPr preferRelativeResize="0"/>
          <p:nvPr/>
        </p:nvPicPr>
        <p:blipFill rotWithShape="1">
          <a:blip r:embed="rId3">
            <a:alphaModFix amt="65000"/>
          </a:blip>
          <a:srcRect b="30641" l="5108" r="9048" t="21071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/>
          <p:nvPr/>
        </p:nvSpPr>
        <p:spPr>
          <a:xfrm>
            <a:off x="6905257" y="281341"/>
            <a:ext cx="1488049" cy="1494719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D9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 rot="5215662">
            <a:off x="-1322841" y="6321288"/>
            <a:ext cx="4703082" cy="4561990"/>
          </a:xfrm>
          <a:custGeom>
            <a:rect b="b" l="l" r="r" t="t"/>
            <a:pathLst>
              <a:path extrusionOk="0" h="4561990" w="4703082">
                <a:moveTo>
                  <a:pt x="0" y="0"/>
                </a:moveTo>
                <a:lnTo>
                  <a:pt x="4703082" y="0"/>
                </a:lnTo>
                <a:lnTo>
                  <a:pt x="4703082" y="4561989"/>
                </a:lnTo>
                <a:lnTo>
                  <a:pt x="0" y="4561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3" name="Google Shape;113;p2"/>
          <p:cNvSpPr/>
          <p:nvPr/>
        </p:nvSpPr>
        <p:spPr>
          <a:xfrm>
            <a:off x="-344268" y="7779141"/>
            <a:ext cx="2745937" cy="3364088"/>
          </a:xfrm>
          <a:custGeom>
            <a:rect b="b" l="l" r="r" t="t"/>
            <a:pathLst>
              <a:path extrusionOk="0" h="3364088" w="2745937">
                <a:moveTo>
                  <a:pt x="0" y="0"/>
                </a:moveTo>
                <a:lnTo>
                  <a:pt x="2745936" y="0"/>
                </a:lnTo>
                <a:lnTo>
                  <a:pt x="2745936" y="3364088"/>
                </a:lnTo>
                <a:lnTo>
                  <a:pt x="0" y="3364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2"/>
          <p:cNvSpPr/>
          <p:nvPr/>
        </p:nvSpPr>
        <p:spPr>
          <a:xfrm>
            <a:off x="6905257" y="3604611"/>
            <a:ext cx="1488049" cy="1494719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D9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6905257" y="6928130"/>
            <a:ext cx="1488049" cy="1494719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D9C7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475906" y="531848"/>
            <a:ext cx="64572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0" u="none" cap="none" strike="noStrike">
                <a:solidFill>
                  <a:srgbClr val="201139"/>
                </a:solidFill>
                <a:latin typeface="Boogaloo"/>
                <a:ea typeface="Boogaloo"/>
                <a:cs typeface="Boogaloo"/>
                <a:sym typeface="Boogaloo"/>
              </a:rPr>
              <a:t>Learning Objective</a:t>
            </a:r>
            <a:endParaRPr sz="10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6901922" y="567019"/>
            <a:ext cx="1494719" cy="887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20113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8663525" y="586069"/>
            <a:ext cx="9385800" cy="26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600" u="none" cap="none" strike="noStrike">
                <a:solidFill>
                  <a:srgbClr val="20113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Define what it means to be generous</a:t>
            </a:r>
            <a:endParaRPr sz="190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4600" u="none" cap="none" strike="noStrike">
              <a:solidFill>
                <a:srgbClr val="201139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6901922" y="3860798"/>
            <a:ext cx="1494719" cy="887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20113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20" name="Google Shape;120;p2"/>
          <p:cNvSpPr txBox="1"/>
          <p:nvPr/>
        </p:nvSpPr>
        <p:spPr>
          <a:xfrm>
            <a:off x="6901922" y="7185305"/>
            <a:ext cx="1494719" cy="887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20113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8663525" y="3879848"/>
            <a:ext cx="9624600" cy="26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600" u="none" cap="none" strike="noStrike">
                <a:solidFill>
                  <a:srgbClr val="20113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Explore what it means to give in abundance</a:t>
            </a:r>
            <a:endParaRPr sz="190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4600" u="none" cap="none" strike="noStrike">
              <a:solidFill>
                <a:srgbClr val="201139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8663525" y="7176133"/>
            <a:ext cx="9624600" cy="26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600" u="none" cap="none" strike="noStrike">
                <a:solidFill>
                  <a:srgbClr val="20113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Identify ways one can demonstrate generosity</a:t>
            </a:r>
            <a:endParaRPr sz="1900"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4600" u="none" cap="none" strike="noStrike">
              <a:solidFill>
                <a:srgbClr val="201139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14280318" y="9367518"/>
            <a:ext cx="37689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623" u="none" cap="none" strike="noStrike">
                <a:solidFill>
                  <a:srgbClr val="201139"/>
                </a:solidFill>
                <a:latin typeface="Satisfy"/>
                <a:ea typeface="Satisfy"/>
                <a:cs typeface="Satisfy"/>
                <a:sym typeface="Satisfy"/>
              </a:rPr>
              <a:t>Generosity</a:t>
            </a:r>
            <a:endParaRPr>
              <a:latin typeface="Satisfy"/>
              <a:ea typeface="Satisfy"/>
              <a:cs typeface="Satisfy"/>
              <a:sym typeface="Satisf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3"/>
          <p:cNvPicPr preferRelativeResize="0"/>
          <p:nvPr/>
        </p:nvPicPr>
        <p:blipFill rotWithShape="1">
          <a:blip r:embed="rId3">
            <a:alphaModFix amt="65000"/>
          </a:blip>
          <a:srcRect b="30641" l="5108" r="9048" t="21071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3"/>
          <p:cNvSpPr txBox="1"/>
          <p:nvPr/>
        </p:nvSpPr>
        <p:spPr>
          <a:xfrm>
            <a:off x="911673" y="706133"/>
            <a:ext cx="162306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0" u="none" cap="none" strike="noStrike">
                <a:solidFill>
                  <a:srgbClr val="201139"/>
                </a:solidFill>
                <a:latin typeface="Boogaloo"/>
                <a:ea typeface="Boogaloo"/>
                <a:cs typeface="Boogaloo"/>
                <a:sym typeface="Boogaloo"/>
              </a:rPr>
              <a:t>Generosity Is</a:t>
            </a:r>
            <a:r>
              <a:rPr lang="en-US" sz="10000">
                <a:solidFill>
                  <a:srgbClr val="201139"/>
                </a:solidFill>
                <a:latin typeface="Boogaloo"/>
                <a:ea typeface="Boogaloo"/>
                <a:cs typeface="Boogaloo"/>
                <a:sym typeface="Boogaloo"/>
              </a:rPr>
              <a:t>…</a:t>
            </a:r>
            <a:endParaRPr sz="10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-795195" y="-734992"/>
            <a:ext cx="3253686" cy="11756984"/>
          </a:xfrm>
          <a:custGeom>
            <a:rect b="b" l="l" r="r" t="t"/>
            <a:pathLst>
              <a:path extrusionOk="0" h="11756984" w="3253686">
                <a:moveTo>
                  <a:pt x="0" y="0"/>
                </a:moveTo>
                <a:lnTo>
                  <a:pt x="3253687" y="0"/>
                </a:lnTo>
                <a:lnTo>
                  <a:pt x="3253687" y="11756984"/>
                </a:lnTo>
                <a:lnTo>
                  <a:pt x="0" y="117569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18603" r="0" t="0"/>
            </a:stretch>
          </a:blipFill>
          <a:ln>
            <a:noFill/>
          </a:ln>
        </p:spPr>
      </p:sp>
      <p:sp>
        <p:nvSpPr>
          <p:cNvPr id="131" name="Google Shape;131;p3"/>
          <p:cNvSpPr/>
          <p:nvPr/>
        </p:nvSpPr>
        <p:spPr>
          <a:xfrm flipH="1">
            <a:off x="15831955" y="-734992"/>
            <a:ext cx="3253686" cy="11756984"/>
          </a:xfrm>
          <a:custGeom>
            <a:rect b="b" l="l" r="r" t="t"/>
            <a:pathLst>
              <a:path extrusionOk="0" h="11756984" w="3253686">
                <a:moveTo>
                  <a:pt x="3253686" y="0"/>
                </a:moveTo>
                <a:lnTo>
                  <a:pt x="0" y="0"/>
                </a:lnTo>
                <a:lnTo>
                  <a:pt x="0" y="11756984"/>
                </a:lnTo>
                <a:lnTo>
                  <a:pt x="3253686" y="11756984"/>
                </a:lnTo>
                <a:lnTo>
                  <a:pt x="325368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18603" r="0" t="0"/>
            </a:stretch>
          </a:blipFill>
          <a:ln>
            <a:noFill/>
          </a:ln>
        </p:spPr>
      </p:sp>
      <p:sp>
        <p:nvSpPr>
          <p:cNvPr id="132" name="Google Shape;132;p3"/>
          <p:cNvSpPr txBox="1"/>
          <p:nvPr/>
        </p:nvSpPr>
        <p:spPr>
          <a:xfrm>
            <a:off x="2933375" y="2599900"/>
            <a:ext cx="121872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20113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The willingness to give</a:t>
            </a: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14280318" y="9367518"/>
            <a:ext cx="37689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623" u="none" cap="none" strike="noStrike">
                <a:solidFill>
                  <a:srgbClr val="201139"/>
                </a:solidFill>
                <a:latin typeface="Satisfy"/>
                <a:ea typeface="Satisfy"/>
                <a:cs typeface="Satisfy"/>
                <a:sym typeface="Satisfy"/>
              </a:rPr>
              <a:t>Generosity</a:t>
            </a:r>
            <a:endParaRPr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4903207" y="5567471"/>
            <a:ext cx="8484033" cy="887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99" u="none" cap="none" strike="noStrike">
                <a:solidFill>
                  <a:srgbClr val="201139"/>
                </a:solidFill>
                <a:latin typeface="Arial"/>
                <a:ea typeface="Arial"/>
                <a:cs typeface="Arial"/>
                <a:sym typeface="Arial"/>
              </a:rPr>
              <a:t>Insert District Video Here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 amt="65000"/>
          </a:blip>
          <a:srcRect b="30641" l="5108" r="9048" t="21071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/>
          <p:nvPr/>
        </p:nvSpPr>
        <p:spPr>
          <a:xfrm rot="8669044">
            <a:off x="-6464829" y="-6481844"/>
            <a:ext cx="8838368" cy="10962317"/>
          </a:xfrm>
          <a:custGeom>
            <a:rect b="b" l="l" r="r" t="t"/>
            <a:pathLst>
              <a:path extrusionOk="0" h="10962317" w="8838368">
                <a:moveTo>
                  <a:pt x="8838368" y="10962316"/>
                </a:moveTo>
                <a:lnTo>
                  <a:pt x="0" y="10962316"/>
                </a:lnTo>
                <a:lnTo>
                  <a:pt x="0" y="0"/>
                </a:lnTo>
                <a:lnTo>
                  <a:pt x="8838368" y="0"/>
                </a:lnTo>
                <a:lnTo>
                  <a:pt x="8838368" y="10962316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4"/>
          <p:cNvSpPr/>
          <p:nvPr/>
        </p:nvSpPr>
        <p:spPr>
          <a:xfrm>
            <a:off x="14018428" y="5143500"/>
            <a:ext cx="8539144" cy="8229600"/>
          </a:xfrm>
          <a:custGeom>
            <a:rect b="b" l="l" r="r" t="t"/>
            <a:pathLst>
              <a:path extrusionOk="0" h="8229600" w="8539144">
                <a:moveTo>
                  <a:pt x="0" y="0"/>
                </a:moveTo>
                <a:lnTo>
                  <a:pt x="8539144" y="0"/>
                </a:lnTo>
                <a:lnTo>
                  <a:pt x="853914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4"/>
          <p:cNvSpPr/>
          <p:nvPr/>
        </p:nvSpPr>
        <p:spPr>
          <a:xfrm>
            <a:off x="-811718" y="7615103"/>
            <a:ext cx="3680837" cy="3809404"/>
          </a:xfrm>
          <a:custGeom>
            <a:rect b="b" l="l" r="r" t="t"/>
            <a:pathLst>
              <a:path extrusionOk="0" h="3809404" w="3680837">
                <a:moveTo>
                  <a:pt x="0" y="0"/>
                </a:moveTo>
                <a:lnTo>
                  <a:pt x="3680836" y="0"/>
                </a:lnTo>
                <a:lnTo>
                  <a:pt x="3680836" y="3809404"/>
                </a:lnTo>
                <a:lnTo>
                  <a:pt x="0" y="3809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4"/>
          <p:cNvSpPr txBox="1"/>
          <p:nvPr/>
        </p:nvSpPr>
        <p:spPr>
          <a:xfrm>
            <a:off x="1216662" y="3428992"/>
            <a:ext cx="15854700" cy="54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20113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Read and discuss Seven Miles For Me </a:t>
            </a: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20113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by:</a:t>
            </a:r>
            <a:endParaRPr i="0" sz="6000" u="none" cap="none" strike="noStrike">
              <a:solidFill>
                <a:srgbClr val="201139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5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999" u="none" cap="none" strike="noStrike">
                <a:solidFill>
                  <a:srgbClr val="201139"/>
                </a:solidFill>
                <a:latin typeface="Satisfy"/>
                <a:ea typeface="Satisfy"/>
                <a:cs typeface="Satisfy"/>
                <a:sym typeface="Satisfy"/>
              </a:rPr>
              <a:t>Clarence W. Stephens, Nicholasville, Kentucky</a:t>
            </a:r>
            <a:endParaRPr>
              <a:latin typeface="Satisfy"/>
              <a:ea typeface="Satisfy"/>
              <a:cs typeface="Satisfy"/>
              <a:sym typeface="Satisfy"/>
            </a:endParaRPr>
          </a:p>
          <a:p>
            <a:pPr indent="0" lvl="0" marL="0" marR="0" rtl="0" algn="ctr">
              <a:lnSpc>
                <a:spcPct val="10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999" u="none" cap="none" strike="noStrike">
              <a:solidFill>
                <a:srgbClr val="2011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1028700" y="800294"/>
            <a:ext cx="162306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0" u="none" cap="none" strike="noStrike">
                <a:solidFill>
                  <a:srgbClr val="201139"/>
                </a:solidFill>
                <a:latin typeface="Boogaloo"/>
                <a:ea typeface="Boogaloo"/>
                <a:cs typeface="Boogaloo"/>
                <a:sym typeface="Boogaloo"/>
              </a:rPr>
              <a:t>Seven Miles For Me</a:t>
            </a:r>
            <a:endParaRPr sz="10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14280318" y="9367518"/>
            <a:ext cx="37689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623" u="none" cap="none" strike="noStrike">
                <a:solidFill>
                  <a:srgbClr val="201139"/>
                </a:solidFill>
                <a:latin typeface="Satisfy"/>
                <a:ea typeface="Satisfy"/>
                <a:cs typeface="Satisfy"/>
                <a:sym typeface="Satisfy"/>
              </a:rPr>
              <a:t>Generosity</a:t>
            </a:r>
            <a:endParaRPr>
              <a:latin typeface="Satisfy"/>
              <a:ea typeface="Satisfy"/>
              <a:cs typeface="Satisfy"/>
              <a:sym typeface="Satisf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 amt="65000"/>
          </a:blip>
          <a:srcRect b="30641" l="5108" r="9048" t="21071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/>
          <p:nvPr/>
        </p:nvSpPr>
        <p:spPr>
          <a:xfrm rot="8669044">
            <a:off x="-6464829" y="-6481844"/>
            <a:ext cx="8838368" cy="10962317"/>
          </a:xfrm>
          <a:custGeom>
            <a:rect b="b" l="l" r="r" t="t"/>
            <a:pathLst>
              <a:path extrusionOk="0" h="10962317" w="8838368">
                <a:moveTo>
                  <a:pt x="8838368" y="10962316"/>
                </a:moveTo>
                <a:lnTo>
                  <a:pt x="0" y="10962316"/>
                </a:lnTo>
                <a:lnTo>
                  <a:pt x="0" y="0"/>
                </a:lnTo>
                <a:lnTo>
                  <a:pt x="8838368" y="0"/>
                </a:lnTo>
                <a:lnTo>
                  <a:pt x="8838368" y="10962316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5"/>
          <p:cNvSpPr/>
          <p:nvPr/>
        </p:nvSpPr>
        <p:spPr>
          <a:xfrm>
            <a:off x="14018428" y="5143500"/>
            <a:ext cx="8539144" cy="8229600"/>
          </a:xfrm>
          <a:custGeom>
            <a:rect b="b" l="l" r="r" t="t"/>
            <a:pathLst>
              <a:path extrusionOk="0" h="8229600" w="8539144">
                <a:moveTo>
                  <a:pt x="0" y="0"/>
                </a:moveTo>
                <a:lnTo>
                  <a:pt x="8539144" y="0"/>
                </a:lnTo>
                <a:lnTo>
                  <a:pt x="853914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5"/>
          <p:cNvSpPr/>
          <p:nvPr/>
        </p:nvSpPr>
        <p:spPr>
          <a:xfrm>
            <a:off x="-811718" y="7615103"/>
            <a:ext cx="3680837" cy="3809404"/>
          </a:xfrm>
          <a:custGeom>
            <a:rect b="b" l="l" r="r" t="t"/>
            <a:pathLst>
              <a:path extrusionOk="0" h="3809404" w="3680837">
                <a:moveTo>
                  <a:pt x="0" y="0"/>
                </a:moveTo>
                <a:lnTo>
                  <a:pt x="3680836" y="0"/>
                </a:lnTo>
                <a:lnTo>
                  <a:pt x="3680836" y="3809404"/>
                </a:lnTo>
                <a:lnTo>
                  <a:pt x="0" y="38094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4" name="Google Shape;154;p5"/>
          <p:cNvSpPr txBox="1"/>
          <p:nvPr/>
        </p:nvSpPr>
        <p:spPr>
          <a:xfrm>
            <a:off x="1216662" y="3428992"/>
            <a:ext cx="15854700" cy="54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20113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Read and discuss Twice As Nice </a:t>
            </a: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000" u="none" cap="none" strike="noStrike">
                <a:solidFill>
                  <a:srgbClr val="20113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by:</a:t>
            </a:r>
            <a:endParaRPr i="0" sz="6000" u="none" cap="none" strike="noStrike">
              <a:solidFill>
                <a:srgbClr val="201139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5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6999" u="none" cap="none" strike="noStrike">
                <a:solidFill>
                  <a:srgbClr val="201139"/>
                </a:solidFill>
                <a:latin typeface="Satisfy"/>
                <a:ea typeface="Satisfy"/>
                <a:cs typeface="Satisfy"/>
                <a:sym typeface="Satisfy"/>
              </a:rPr>
              <a:t>JoAnn Sanderson, Brandon, Florida</a:t>
            </a:r>
            <a:endParaRPr>
              <a:latin typeface="Satisfy"/>
              <a:ea typeface="Satisfy"/>
              <a:cs typeface="Satisfy"/>
              <a:sym typeface="Satisfy"/>
            </a:endParaRPr>
          </a:p>
          <a:p>
            <a:pPr indent="0" lvl="0" marL="0" marR="0" rtl="0" algn="ctr">
              <a:lnSpc>
                <a:spcPct val="15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999" u="none" cap="none" strike="noStrike">
              <a:solidFill>
                <a:srgbClr val="20113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1028700" y="711619"/>
            <a:ext cx="162306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0" u="none" cap="none" strike="noStrike">
                <a:solidFill>
                  <a:srgbClr val="201139"/>
                </a:solidFill>
                <a:latin typeface="Boogaloo"/>
                <a:ea typeface="Boogaloo"/>
                <a:cs typeface="Boogaloo"/>
                <a:sym typeface="Boogaloo"/>
              </a:rPr>
              <a:t>Twice As Nice</a:t>
            </a:r>
            <a:endParaRPr sz="10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14280318" y="9367518"/>
            <a:ext cx="37689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623" u="none" cap="none" strike="noStrike">
                <a:solidFill>
                  <a:srgbClr val="201139"/>
                </a:solidFill>
                <a:latin typeface="Satisfy"/>
                <a:ea typeface="Satisfy"/>
                <a:cs typeface="Satisfy"/>
                <a:sym typeface="Satisfy"/>
              </a:rPr>
              <a:t>Generosity</a:t>
            </a:r>
            <a:endParaRPr>
              <a:latin typeface="Satisfy"/>
              <a:ea typeface="Satisfy"/>
              <a:cs typeface="Satisfy"/>
              <a:sym typeface="Satisf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"/>
          <p:cNvPicPr preferRelativeResize="0"/>
          <p:nvPr/>
        </p:nvPicPr>
        <p:blipFill rotWithShape="1">
          <a:blip r:embed="rId3">
            <a:alphaModFix amt="65000"/>
          </a:blip>
          <a:srcRect b="30641" l="5108" r="9048" t="21071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/>
          <p:nvPr/>
        </p:nvSpPr>
        <p:spPr>
          <a:xfrm rot="-5400000">
            <a:off x="-2590436" y="1028700"/>
            <a:ext cx="11197890" cy="8229600"/>
          </a:xfrm>
          <a:custGeom>
            <a:rect b="b" l="l" r="r" t="t"/>
            <a:pathLst>
              <a:path extrusionOk="0" h="8229600" w="11197890">
                <a:moveTo>
                  <a:pt x="0" y="0"/>
                </a:moveTo>
                <a:lnTo>
                  <a:pt x="11197890" y="0"/>
                </a:lnTo>
                <a:lnTo>
                  <a:pt x="111978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4561" r="-15222" t="0"/>
            </a:stretch>
          </a:blipFill>
          <a:ln>
            <a:noFill/>
          </a:ln>
        </p:spPr>
      </p:sp>
      <p:sp>
        <p:nvSpPr>
          <p:cNvPr id="163" name="Google Shape;163;p6"/>
          <p:cNvSpPr/>
          <p:nvPr/>
        </p:nvSpPr>
        <p:spPr>
          <a:xfrm>
            <a:off x="-1106291" y="7112581"/>
            <a:ext cx="4269982" cy="4291439"/>
          </a:xfrm>
          <a:custGeom>
            <a:rect b="b" l="l" r="r" t="t"/>
            <a:pathLst>
              <a:path extrusionOk="0" h="4291439" w="4269982">
                <a:moveTo>
                  <a:pt x="0" y="0"/>
                </a:moveTo>
                <a:lnTo>
                  <a:pt x="4269982" y="0"/>
                </a:lnTo>
                <a:lnTo>
                  <a:pt x="4269982" y="4291438"/>
                </a:lnTo>
                <a:lnTo>
                  <a:pt x="0" y="42914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6"/>
          <p:cNvSpPr txBox="1"/>
          <p:nvPr/>
        </p:nvSpPr>
        <p:spPr>
          <a:xfrm>
            <a:off x="5031972" y="3159451"/>
            <a:ext cx="11937600" cy="60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201139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Y</a:t>
            </a:r>
            <a:r>
              <a:rPr i="0" lang="en-US" sz="4600" u="none" cap="none" strike="noStrike">
                <a:solidFill>
                  <a:srgbClr val="20113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ou will find a different story at each station. Your task is to come up with a generous ending for each story. Once you have finished, rotate to another station and continue this process until you have read and discussed all of the stories.</a:t>
            </a:r>
            <a:endParaRPr sz="4600"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5" name="Google Shape;165;p6"/>
          <p:cNvSpPr txBox="1"/>
          <p:nvPr/>
        </p:nvSpPr>
        <p:spPr>
          <a:xfrm>
            <a:off x="6943126" y="747820"/>
            <a:ext cx="8115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0" u="none" cap="none" strike="noStrike">
                <a:solidFill>
                  <a:srgbClr val="201139"/>
                </a:solidFill>
                <a:latin typeface="Boogaloo"/>
                <a:ea typeface="Boogaloo"/>
                <a:cs typeface="Boogaloo"/>
                <a:sym typeface="Boogaloo"/>
              </a:rPr>
              <a:t>In your groups...</a:t>
            </a:r>
            <a:endParaRPr sz="10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14280318" y="9367518"/>
            <a:ext cx="37689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623" u="none" cap="none" strike="noStrike">
                <a:solidFill>
                  <a:srgbClr val="201139"/>
                </a:solidFill>
                <a:latin typeface="Satisfy"/>
                <a:ea typeface="Satisfy"/>
                <a:cs typeface="Satisfy"/>
                <a:sym typeface="Satisfy"/>
              </a:rPr>
              <a:t>Generosity</a:t>
            </a:r>
            <a:endParaRPr>
              <a:latin typeface="Satisfy"/>
              <a:ea typeface="Satisfy"/>
              <a:cs typeface="Satisfy"/>
              <a:sym typeface="Satisf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7"/>
          <p:cNvPicPr preferRelativeResize="0"/>
          <p:nvPr/>
        </p:nvPicPr>
        <p:blipFill rotWithShape="1">
          <a:blip r:embed="rId3">
            <a:alphaModFix amt="65000"/>
          </a:blip>
          <a:srcRect b="30641" l="5108" r="9048" t="21071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/>
          <p:nvPr/>
        </p:nvSpPr>
        <p:spPr>
          <a:xfrm>
            <a:off x="14749582" y="-1458426"/>
            <a:ext cx="5942860" cy="5084911"/>
          </a:xfrm>
          <a:custGeom>
            <a:rect b="b" l="l" r="r" t="t"/>
            <a:pathLst>
              <a:path extrusionOk="0" h="5084911" w="5942860">
                <a:moveTo>
                  <a:pt x="0" y="0"/>
                </a:moveTo>
                <a:lnTo>
                  <a:pt x="5942860" y="0"/>
                </a:lnTo>
                <a:lnTo>
                  <a:pt x="5942860" y="5084911"/>
                </a:lnTo>
                <a:lnTo>
                  <a:pt x="0" y="50849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-42944" t="-61841"/>
            </a:stretch>
          </a:blipFill>
          <a:ln>
            <a:noFill/>
          </a:ln>
        </p:spPr>
      </p:sp>
      <p:sp>
        <p:nvSpPr>
          <p:cNvPr id="173" name="Google Shape;173;p7"/>
          <p:cNvSpPr/>
          <p:nvPr/>
        </p:nvSpPr>
        <p:spPr>
          <a:xfrm>
            <a:off x="15941162" y="525145"/>
            <a:ext cx="6203061" cy="8229600"/>
          </a:xfrm>
          <a:custGeom>
            <a:rect b="b" l="l" r="r" t="t"/>
            <a:pathLst>
              <a:path extrusionOk="0" h="8229600" w="6203061">
                <a:moveTo>
                  <a:pt x="0" y="0"/>
                </a:moveTo>
                <a:lnTo>
                  <a:pt x="6203061" y="0"/>
                </a:lnTo>
                <a:lnTo>
                  <a:pt x="620306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7"/>
          <p:cNvSpPr txBox="1"/>
          <p:nvPr/>
        </p:nvSpPr>
        <p:spPr>
          <a:xfrm>
            <a:off x="2586065" y="1019175"/>
            <a:ext cx="131160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0000" u="none" cap="none" strike="noStrike">
                <a:solidFill>
                  <a:srgbClr val="201139"/>
                </a:solidFill>
                <a:latin typeface="Boogaloo"/>
                <a:ea typeface="Boogaloo"/>
                <a:cs typeface="Boogaloo"/>
                <a:sym typeface="Boogaloo"/>
              </a:rPr>
              <a:t>Home Connection  </a:t>
            </a:r>
            <a:endParaRPr sz="10000"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175" name="Google Shape;175;p7"/>
          <p:cNvSpPr/>
          <p:nvPr/>
        </p:nvSpPr>
        <p:spPr>
          <a:xfrm>
            <a:off x="-1359347" y="4188460"/>
            <a:ext cx="3983126" cy="8229600"/>
          </a:xfrm>
          <a:custGeom>
            <a:rect b="b" l="l" r="r" t="t"/>
            <a:pathLst>
              <a:path extrusionOk="0" h="8229600" w="3983126">
                <a:moveTo>
                  <a:pt x="0" y="0"/>
                </a:moveTo>
                <a:lnTo>
                  <a:pt x="3983126" y="0"/>
                </a:lnTo>
                <a:lnTo>
                  <a:pt x="398312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13269" r="0" t="0"/>
            </a:stretch>
          </a:blipFill>
          <a:ln>
            <a:noFill/>
          </a:ln>
        </p:spPr>
      </p:sp>
      <p:sp>
        <p:nvSpPr>
          <p:cNvPr id="176" name="Google Shape;176;p7"/>
          <p:cNvSpPr/>
          <p:nvPr/>
        </p:nvSpPr>
        <p:spPr>
          <a:xfrm>
            <a:off x="-2442337" y="73660"/>
            <a:ext cx="6203061" cy="8229600"/>
          </a:xfrm>
          <a:custGeom>
            <a:rect b="b" l="l" r="r" t="t"/>
            <a:pathLst>
              <a:path extrusionOk="0" h="8229600" w="6203061">
                <a:moveTo>
                  <a:pt x="0" y="0"/>
                </a:moveTo>
                <a:lnTo>
                  <a:pt x="6203061" y="0"/>
                </a:lnTo>
                <a:lnTo>
                  <a:pt x="620306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7"/>
          <p:cNvSpPr txBox="1"/>
          <p:nvPr/>
        </p:nvSpPr>
        <p:spPr>
          <a:xfrm>
            <a:off x="1219432" y="3075846"/>
            <a:ext cx="15849300" cy="60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10">
                <a:solidFill>
                  <a:srgbClr val="20113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Students can participate in many activities during the holiday season in order to show their generosity. Some examples are donating to your  school-wide food drive, donating clothes / jackets, volunteering your time  at your church / community program, etc.</a:t>
            </a:r>
            <a:endParaRPr sz="4610">
              <a:solidFill>
                <a:srgbClr val="201139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lnSpc>
                <a:spcPct val="15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10">
              <a:solidFill>
                <a:srgbClr val="20113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14280318" y="9367518"/>
            <a:ext cx="3768900" cy="7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4623" u="none" cap="none" strike="noStrike">
                <a:solidFill>
                  <a:srgbClr val="201139"/>
                </a:solidFill>
                <a:latin typeface="Satisfy"/>
                <a:ea typeface="Satisfy"/>
                <a:cs typeface="Satisfy"/>
                <a:sym typeface="Satisfy"/>
              </a:rPr>
              <a:t>Generosity</a:t>
            </a:r>
            <a:endParaRPr>
              <a:latin typeface="Satisfy"/>
              <a:ea typeface="Satisfy"/>
              <a:cs typeface="Satisfy"/>
              <a:sym typeface="Satisf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