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Noto Sans Medium"/>
      <p:regular r:id="rId18"/>
      <p:bold r:id="rId19"/>
      <p:italic r:id="rId20"/>
      <p:boldItalic r:id="rId21"/>
    </p:embeddedFont>
    <p:embeddedFont>
      <p:font typeface="Noto Sans"/>
      <p:regular r:id="rId22"/>
      <p:bold r:id="rId23"/>
      <p:italic r:id="rId24"/>
      <p:boldItalic r:id="rId25"/>
    </p:embeddedFont>
    <p:embeddedFont>
      <p:font typeface="Bebas Neue"/>
      <p:regular r:id="rId26"/>
    </p:embeddedFont>
    <p:embeddedFont>
      <p:font typeface="Arya"/>
      <p:regular r:id="rId27"/>
      <p:bold r:id="rId28"/>
    </p:embeddedFont>
    <p:embeddedFont>
      <p:font typeface="Lexend Deca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192BA25-2B81-49B6-A442-E16D2745DF9E}">
  <a:tblStyle styleId="{A192BA25-2B81-49B6-A442-E16D2745DF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otoSansMedium-italic.fntdata"/><Relationship Id="rId22" Type="http://schemas.openxmlformats.org/officeDocument/2006/relationships/font" Target="fonts/NotoSans-regular.fntdata"/><Relationship Id="rId21" Type="http://schemas.openxmlformats.org/officeDocument/2006/relationships/font" Target="fonts/NotoSansMedium-boldItalic.fntdata"/><Relationship Id="rId24" Type="http://schemas.openxmlformats.org/officeDocument/2006/relationships/font" Target="fonts/NotoSans-italic.fntdata"/><Relationship Id="rId23" Type="http://schemas.openxmlformats.org/officeDocument/2006/relationships/font" Target="fonts/Noto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ebasNeue-regular.fntdata"/><Relationship Id="rId25" Type="http://schemas.openxmlformats.org/officeDocument/2006/relationships/font" Target="fonts/NotoSans-boldItalic.fntdata"/><Relationship Id="rId28" Type="http://schemas.openxmlformats.org/officeDocument/2006/relationships/font" Target="fonts/Arya-bold.fntdata"/><Relationship Id="rId27" Type="http://schemas.openxmlformats.org/officeDocument/2006/relationships/font" Target="fonts/Ary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exendDec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exendDec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NotoSansMedium-bold.fntdata"/><Relationship Id="rId18" Type="http://schemas.openxmlformats.org/officeDocument/2006/relationships/font" Target="fonts/NotoSansMediu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33980edd9_1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33980edd9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1f2189dff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51f2189dff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1f2189df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51f2189df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dc0a85feb0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dc0a85feb0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c0a85feb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c0a85feb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48b1d616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048b1d616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dc0a85feb0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dc0a85feb0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39b798a7a_0_20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039b798a7a_0_20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1f2189df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1f2189df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1f2189df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1f2189df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1f2189df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1f2189df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1f2189df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1f2189df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525025" y="1287600"/>
            <a:ext cx="6093900" cy="2568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625" y="-862950"/>
            <a:ext cx="3773148" cy="25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15435">
            <a:off x="6922614" y="3621875"/>
            <a:ext cx="3797024" cy="2530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/>
          <p:nvPr>
            <p:ph hasCustomPrompt="1" type="title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/>
          <p:nvPr>
            <p:ph idx="1" type="subTitle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3"/>
          <p:cNvPicPr preferRelativeResize="0"/>
          <p:nvPr/>
        </p:nvPicPr>
        <p:blipFill rotWithShape="1">
          <a:blip r:embed="rId2">
            <a:alphaModFix/>
          </a:blip>
          <a:srcRect b="9096" l="20163" r="29428" t="9096"/>
          <a:stretch/>
        </p:blipFill>
        <p:spPr>
          <a:xfrm>
            <a:off x="8285075" y="4104450"/>
            <a:ext cx="1490427" cy="161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3"/>
          <p:cNvPicPr preferRelativeResize="0"/>
          <p:nvPr/>
        </p:nvPicPr>
        <p:blipFill rotWithShape="1">
          <a:blip r:embed="rId3">
            <a:alphaModFix/>
          </a:blip>
          <a:srcRect b="36700" l="11290" r="37199" t="31958"/>
          <a:stretch/>
        </p:blipFill>
        <p:spPr>
          <a:xfrm>
            <a:off x="-247162" y="4388752"/>
            <a:ext cx="1523881" cy="61797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hasCustomPrompt="1" idx="2" type="title"/>
          </p:nvPr>
        </p:nvSpPr>
        <p:spPr>
          <a:xfrm>
            <a:off x="720000" y="1412000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/>
          <p:nvPr>
            <p:ph idx="1" type="subTitle"/>
          </p:nvPr>
        </p:nvSpPr>
        <p:spPr>
          <a:xfrm>
            <a:off x="1283375" y="1412000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0" name="Google Shape;50;p13"/>
          <p:cNvSpPr txBox="1"/>
          <p:nvPr>
            <p:ph hasCustomPrompt="1" idx="3" type="title"/>
          </p:nvPr>
        </p:nvSpPr>
        <p:spPr>
          <a:xfrm>
            <a:off x="720000" y="2122183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/>
          <p:nvPr>
            <p:ph idx="4" type="subTitle"/>
          </p:nvPr>
        </p:nvSpPr>
        <p:spPr>
          <a:xfrm>
            <a:off x="1283375" y="2122183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hasCustomPrompt="1" idx="5" type="title"/>
          </p:nvPr>
        </p:nvSpPr>
        <p:spPr>
          <a:xfrm>
            <a:off x="720000" y="2832366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/>
          <p:nvPr>
            <p:ph idx="6" type="subTitle"/>
          </p:nvPr>
        </p:nvSpPr>
        <p:spPr>
          <a:xfrm>
            <a:off x="1283500" y="2832366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hasCustomPrompt="1" idx="7" type="title"/>
          </p:nvPr>
        </p:nvSpPr>
        <p:spPr>
          <a:xfrm>
            <a:off x="720000" y="3542549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/>
          <p:nvPr>
            <p:ph idx="8" type="subTitle"/>
          </p:nvPr>
        </p:nvSpPr>
        <p:spPr>
          <a:xfrm>
            <a:off x="1283500" y="3542549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hasCustomPrompt="1" idx="9" type="title"/>
          </p:nvPr>
        </p:nvSpPr>
        <p:spPr>
          <a:xfrm>
            <a:off x="4521225" y="1412000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/>
          <p:nvPr>
            <p:ph idx="13" type="subTitle"/>
          </p:nvPr>
        </p:nvSpPr>
        <p:spPr>
          <a:xfrm>
            <a:off x="5084750" y="1412000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hasCustomPrompt="1" idx="14" type="title"/>
          </p:nvPr>
        </p:nvSpPr>
        <p:spPr>
          <a:xfrm>
            <a:off x="4521225" y="2122183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/>
          <p:nvPr>
            <p:ph idx="15" type="subTitle"/>
          </p:nvPr>
        </p:nvSpPr>
        <p:spPr>
          <a:xfrm>
            <a:off x="5084750" y="2122183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hasCustomPrompt="1" idx="16" type="title"/>
          </p:nvPr>
        </p:nvSpPr>
        <p:spPr>
          <a:xfrm>
            <a:off x="4521225" y="2832366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/>
          <p:nvPr>
            <p:ph idx="17" type="subTitle"/>
          </p:nvPr>
        </p:nvSpPr>
        <p:spPr>
          <a:xfrm>
            <a:off x="5084750" y="2832366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hasCustomPrompt="1" idx="18" type="title"/>
          </p:nvPr>
        </p:nvSpPr>
        <p:spPr>
          <a:xfrm>
            <a:off x="4521225" y="3542549"/>
            <a:ext cx="563400" cy="617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/>
          <p:nvPr>
            <p:ph idx="19" type="subTitle"/>
          </p:nvPr>
        </p:nvSpPr>
        <p:spPr>
          <a:xfrm>
            <a:off x="5084750" y="3542549"/>
            <a:ext cx="32445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Deca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0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>
            <a:off x="720000" y="2032993"/>
            <a:ext cx="58374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0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720000" y="1661974"/>
            <a:ext cx="7495200" cy="25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4640270" y="1919950"/>
            <a:ext cx="3790500" cy="26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b="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2" type="subTitle"/>
          </p:nvPr>
        </p:nvSpPr>
        <p:spPr>
          <a:xfrm>
            <a:off x="713450" y="1919950"/>
            <a:ext cx="3790500" cy="26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3" type="subTitle"/>
          </p:nvPr>
        </p:nvSpPr>
        <p:spPr>
          <a:xfrm>
            <a:off x="713450" y="1361050"/>
            <a:ext cx="37905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4" type="subTitle"/>
          </p:nvPr>
        </p:nvSpPr>
        <p:spPr>
          <a:xfrm>
            <a:off x="4640264" y="1361050"/>
            <a:ext cx="37905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subTitle"/>
          </p:nvPr>
        </p:nvSpPr>
        <p:spPr>
          <a:xfrm>
            <a:off x="713464" y="3501800"/>
            <a:ext cx="4723800" cy="10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b="0"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2" type="subTitle"/>
          </p:nvPr>
        </p:nvSpPr>
        <p:spPr>
          <a:xfrm>
            <a:off x="713464" y="1919950"/>
            <a:ext cx="4723800" cy="10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3" type="subTitle"/>
          </p:nvPr>
        </p:nvSpPr>
        <p:spPr>
          <a:xfrm>
            <a:off x="713464" y="1361050"/>
            <a:ext cx="47238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4" type="subTitle"/>
          </p:nvPr>
        </p:nvSpPr>
        <p:spPr>
          <a:xfrm>
            <a:off x="713450" y="2942900"/>
            <a:ext cx="47238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" type="subTitle"/>
          </p:nvPr>
        </p:nvSpPr>
        <p:spPr>
          <a:xfrm>
            <a:off x="713225" y="2663172"/>
            <a:ext cx="2288400" cy="19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2" type="subTitle"/>
          </p:nvPr>
        </p:nvSpPr>
        <p:spPr>
          <a:xfrm>
            <a:off x="3427798" y="2663172"/>
            <a:ext cx="2288400" cy="19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3" type="subTitle"/>
          </p:nvPr>
        </p:nvSpPr>
        <p:spPr>
          <a:xfrm>
            <a:off x="6135600" y="2663172"/>
            <a:ext cx="2288400" cy="19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4" type="subTitle"/>
          </p:nvPr>
        </p:nvSpPr>
        <p:spPr>
          <a:xfrm>
            <a:off x="713225" y="2344875"/>
            <a:ext cx="22884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5" type="subTitle"/>
          </p:nvPr>
        </p:nvSpPr>
        <p:spPr>
          <a:xfrm>
            <a:off x="3427802" y="2344875"/>
            <a:ext cx="22884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6" type="subTitle"/>
          </p:nvPr>
        </p:nvSpPr>
        <p:spPr>
          <a:xfrm>
            <a:off x="6135602" y="2344875"/>
            <a:ext cx="22884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1979075" y="539500"/>
            <a:ext cx="5185800" cy="119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" type="subTitle"/>
          </p:nvPr>
        </p:nvSpPr>
        <p:spPr>
          <a:xfrm>
            <a:off x="1979025" y="1540175"/>
            <a:ext cx="5185800" cy="10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/>
        </p:nvSpPr>
        <p:spPr>
          <a:xfrm>
            <a:off x="1937725" y="3436900"/>
            <a:ext cx="5268600" cy="7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CREDITS: This presentation template was created by </a:t>
            </a:r>
            <a:r>
              <a:rPr b="1" lang="en" sz="1200">
                <a:solidFill>
                  <a:schemeClr val="hlink"/>
                </a:solidFill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including icons by </a:t>
            </a:r>
            <a:r>
              <a:rPr b="1" lang="en" sz="1200">
                <a:solidFill>
                  <a:schemeClr val="hlink"/>
                </a:solidFill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and infographics &amp; images by </a:t>
            </a:r>
            <a:r>
              <a:rPr b="1" lang="en" sz="1200">
                <a:solidFill>
                  <a:schemeClr val="hlink"/>
                </a:solidFill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4"/>
              </a:rPr>
              <a:t>Freepik</a:t>
            </a:r>
            <a:r>
              <a:rPr b="1"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and content by </a:t>
            </a:r>
            <a:r>
              <a:rPr b="1"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Jose Antonio Cuenca Abela</a:t>
            </a:r>
            <a:endParaRPr b="1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 rotWithShape="1">
          <a:blip r:embed="rId5">
            <a:alphaModFix/>
          </a:blip>
          <a:srcRect b="7691" l="18161" r="27979" t="4903"/>
          <a:stretch/>
        </p:blipFill>
        <p:spPr>
          <a:xfrm>
            <a:off x="8028100" y="3401075"/>
            <a:ext cx="1490427" cy="161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 rotWithShape="1">
          <a:blip r:embed="rId6">
            <a:alphaModFix/>
          </a:blip>
          <a:srcRect b="7240" l="16098" r="23107" t="13538"/>
          <a:stretch/>
        </p:blipFill>
        <p:spPr>
          <a:xfrm>
            <a:off x="-787775" y="-505375"/>
            <a:ext cx="2293873" cy="199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 rotWithShape="1">
          <a:blip r:embed="rId7">
            <a:alphaModFix/>
          </a:blip>
          <a:srcRect b="0" l="19288" r="4861" t="0"/>
          <a:stretch/>
        </p:blipFill>
        <p:spPr>
          <a:xfrm>
            <a:off x="-787775" y="3699313"/>
            <a:ext cx="1762775" cy="154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/>
          </a:blip>
          <a:srcRect b="7240" l="16098" r="23107" t="13538"/>
          <a:stretch/>
        </p:blipFill>
        <p:spPr>
          <a:xfrm flipH="1">
            <a:off x="7193500" y="162675"/>
            <a:ext cx="2293873" cy="199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29261" l="4430" r="14715" t="24261"/>
          <a:stretch/>
        </p:blipFill>
        <p:spPr>
          <a:xfrm rot="2402629">
            <a:off x="-70532" y="154637"/>
            <a:ext cx="2008915" cy="7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>
            <a:alphaModFix/>
          </a:blip>
          <a:srcRect b="7691" l="18161" r="27979" t="4903"/>
          <a:stretch/>
        </p:blipFill>
        <p:spPr>
          <a:xfrm>
            <a:off x="-913175" y="2366475"/>
            <a:ext cx="1490427" cy="161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720000" y="2414400"/>
            <a:ext cx="506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720000" y="1601375"/>
            <a:ext cx="15582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720000" y="3167125"/>
            <a:ext cx="50676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 rotWithShape="1">
          <a:blip r:embed="rId2">
            <a:alphaModFix/>
          </a:blip>
          <a:srcRect b="13112" l="21352" r="29873" t="10743"/>
          <a:stretch/>
        </p:blipFill>
        <p:spPr>
          <a:xfrm>
            <a:off x="8075400" y="3809012"/>
            <a:ext cx="1596227" cy="16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3">
            <a:alphaModFix/>
          </a:blip>
          <a:srcRect b="29261" l="4430" r="14715" t="24261"/>
          <a:stretch/>
        </p:blipFill>
        <p:spPr>
          <a:xfrm rot="2402629">
            <a:off x="7037343" y="3400162"/>
            <a:ext cx="2008915" cy="7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subTitle"/>
          </p:nvPr>
        </p:nvSpPr>
        <p:spPr>
          <a:xfrm>
            <a:off x="3427803" y="2663163"/>
            <a:ext cx="2156100" cy="8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5"/>
          <p:cNvSpPr txBox="1"/>
          <p:nvPr>
            <p:ph idx="2" type="subTitle"/>
          </p:nvPr>
        </p:nvSpPr>
        <p:spPr>
          <a:xfrm>
            <a:off x="720000" y="2663163"/>
            <a:ext cx="2156100" cy="8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" name="Google Shape;23;p5"/>
          <p:cNvSpPr txBox="1"/>
          <p:nvPr>
            <p:ph idx="3" type="subTitle"/>
          </p:nvPr>
        </p:nvSpPr>
        <p:spPr>
          <a:xfrm>
            <a:off x="3427797" y="2344863"/>
            <a:ext cx="21561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4" type="subTitle"/>
          </p:nvPr>
        </p:nvSpPr>
        <p:spPr>
          <a:xfrm>
            <a:off x="719988" y="2344863"/>
            <a:ext cx="21561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accent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subTitle"/>
          </p:nvPr>
        </p:nvSpPr>
        <p:spPr>
          <a:xfrm>
            <a:off x="720000" y="1661975"/>
            <a:ext cx="5558100" cy="29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 b="13112" l="21352" r="29873" t="10743"/>
          <a:stretch/>
        </p:blipFill>
        <p:spPr>
          <a:xfrm>
            <a:off x="8075400" y="3809012"/>
            <a:ext cx="1596227" cy="16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713225" y="3227825"/>
            <a:ext cx="7717500" cy="13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33" name="Google Shape;33;p8"/>
          <p:cNvPicPr preferRelativeResize="0"/>
          <p:nvPr/>
        </p:nvPicPr>
        <p:blipFill rotWithShape="1">
          <a:blip r:embed="rId2">
            <a:alphaModFix/>
          </a:blip>
          <a:srcRect b="7691" l="18161" r="27979" t="4903"/>
          <a:stretch/>
        </p:blipFill>
        <p:spPr>
          <a:xfrm flipH="1">
            <a:off x="-389664" y="-453825"/>
            <a:ext cx="1490427" cy="161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8"/>
          <p:cNvPicPr preferRelativeResize="0"/>
          <p:nvPr/>
        </p:nvPicPr>
        <p:blipFill rotWithShape="1">
          <a:blip r:embed="rId3">
            <a:alphaModFix/>
          </a:blip>
          <a:srcRect b="11222" l="11208" r="21631" t="11222"/>
          <a:stretch/>
        </p:blipFill>
        <p:spPr>
          <a:xfrm>
            <a:off x="7428900" y="-281575"/>
            <a:ext cx="2133775" cy="164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2135550" y="1265300"/>
            <a:ext cx="48729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noFill/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ya"/>
              <a:buNone/>
              <a:defRPr b="1" sz="3500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b="1" sz="3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hyperlink" Target="http://www.youtube.com/watch?v=eBlHZ0BurW8" TargetMode="External"/><Relationship Id="rId6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32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ctrTitle"/>
          </p:nvPr>
        </p:nvSpPr>
        <p:spPr>
          <a:xfrm>
            <a:off x="1468500" y="2483550"/>
            <a:ext cx="6093900" cy="256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solidFill>
                  <a:schemeClr val="accent1"/>
                </a:solidFill>
              </a:rPr>
              <a:t>Generosity</a:t>
            </a:r>
            <a:r>
              <a:rPr lang="en" sz="6900">
                <a:solidFill>
                  <a:schemeClr val="accent1"/>
                </a:solidFill>
              </a:rPr>
              <a:t> </a:t>
            </a:r>
            <a:r>
              <a:rPr lang="en" sz="4800">
                <a:solidFill>
                  <a:schemeClr val="dk1"/>
                </a:solidFill>
              </a:rPr>
              <a:t>PreK-2nd</a:t>
            </a:r>
            <a:endParaRPr sz="4800">
              <a:solidFill>
                <a:schemeClr val="dk1"/>
              </a:solidFill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902" y="-126975"/>
            <a:ext cx="2412677" cy="160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4">
            <a:alphaModFix/>
          </a:blip>
          <a:srcRect b="12427" l="20159" r="29977" t="11699"/>
          <a:stretch/>
        </p:blipFill>
        <p:spPr>
          <a:xfrm rot="577779">
            <a:off x="7134473" y="2786487"/>
            <a:ext cx="1374249" cy="139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2"/>
          <p:cNvPicPr preferRelativeResize="0"/>
          <p:nvPr/>
        </p:nvPicPr>
        <p:blipFill rotWithShape="1">
          <a:blip r:embed="rId5">
            <a:alphaModFix/>
          </a:blip>
          <a:srcRect b="22381" l="4462" r="14989" t="22381"/>
          <a:stretch/>
        </p:blipFill>
        <p:spPr>
          <a:xfrm>
            <a:off x="-153700" y="3703975"/>
            <a:ext cx="2446377" cy="111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788" y="1189450"/>
            <a:ext cx="8942424" cy="164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457750" y="594038"/>
            <a:ext cx="85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scenario below display Generosity?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1440000" y="1492000"/>
            <a:ext cx="62640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Giving</a:t>
            </a:r>
            <a:r>
              <a:rPr b="1" lang="en" sz="36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 your sneakers away that are too small.</a:t>
            </a:r>
            <a:endParaRPr b="1"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</p:txBody>
      </p:sp>
      <p:graphicFrame>
        <p:nvGraphicFramePr>
          <p:cNvPr id="194" name="Google Shape;194;p31"/>
          <p:cNvGraphicFramePr/>
          <p:nvPr/>
        </p:nvGraphicFramePr>
        <p:xfrm>
          <a:off x="1589400" y="28451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{A192BA25-2B81-49B6-A442-E16D2745DF9E}</a:tableStyleId>
              </a:tblPr>
              <a:tblGrid>
                <a:gridCol w="2977300"/>
                <a:gridCol w="2987900"/>
              </a:tblGrid>
              <a:tr h="27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Not 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57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425" y="3219920"/>
            <a:ext cx="1307975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 rotWithShape="1">
          <a:blip r:embed="rId4">
            <a:alphaModFix/>
          </a:blip>
          <a:srcRect b="0" l="11491" r="17966" t="0"/>
          <a:stretch/>
        </p:blipFill>
        <p:spPr>
          <a:xfrm>
            <a:off x="58525" y="2561475"/>
            <a:ext cx="1265152" cy="11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457750" y="636763"/>
            <a:ext cx="85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Optional: </a:t>
            </a:r>
            <a:r>
              <a:rPr lang="en" sz="2800"/>
              <a:t>Do the </a:t>
            </a:r>
            <a:r>
              <a:rPr lang="en" sz="2800"/>
              <a:t>scenarios below display Generosity?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2"/>
          <p:cNvSpPr txBox="1"/>
          <p:nvPr/>
        </p:nvSpPr>
        <p:spPr>
          <a:xfrm>
            <a:off x="457750" y="1426900"/>
            <a:ext cx="8438700" cy="3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74EA7"/>
              </a:buClr>
              <a:buSzPts val="2400"/>
              <a:buFont typeface="Arya"/>
              <a:buAutoNum type="arabicPeriod"/>
            </a:pPr>
            <a:r>
              <a:rPr b="1" lang="en" sz="24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Telling a friend they did a good job.</a:t>
            </a:r>
            <a:endParaRPr b="1" sz="24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400"/>
              <a:buFont typeface="Arya"/>
              <a:buAutoNum type="arabicPeriod"/>
            </a:pPr>
            <a:r>
              <a:rPr b="1" lang="en" sz="24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Helping carry in the groceries.</a:t>
            </a:r>
            <a:endParaRPr b="1" sz="24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400"/>
              <a:buFont typeface="Arya"/>
              <a:buAutoNum type="arabicPeriod"/>
            </a:pPr>
            <a:r>
              <a:rPr b="1" lang="en" sz="24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You play with a ball out at recess and leave it when you go inside.</a:t>
            </a:r>
            <a:endParaRPr b="1" sz="24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400"/>
              <a:buFont typeface="Arya"/>
              <a:buAutoNum type="arabicPeriod"/>
            </a:pPr>
            <a:r>
              <a:rPr b="1" lang="en" sz="24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Your teacher accidentally drops a book and you pick it up to give it back.</a:t>
            </a:r>
            <a:endParaRPr b="1" sz="24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400"/>
              <a:buFont typeface="Arya"/>
              <a:buAutoNum type="arabicPeriod"/>
            </a:pPr>
            <a:r>
              <a:rPr b="1" lang="en" sz="24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You drop your tray at lunch and go back to the line without cleaning it up. </a:t>
            </a:r>
            <a:endParaRPr b="1" sz="24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 b="38653" l="8945" r="38958" t="33621"/>
          <a:stretch/>
        </p:blipFill>
        <p:spPr>
          <a:xfrm rot="9479091">
            <a:off x="-54045" y="-28047"/>
            <a:ext cx="1832743" cy="65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939050" y="174325"/>
            <a:ext cx="3720900" cy="12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Generosity BINGO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 Activity</a:t>
            </a:r>
            <a:endParaRPr/>
          </a:p>
        </p:txBody>
      </p:sp>
      <p:sp>
        <p:nvSpPr>
          <p:cNvPr id="209" name="Google Shape;209;p33"/>
          <p:cNvSpPr txBox="1"/>
          <p:nvPr/>
        </p:nvSpPr>
        <p:spPr>
          <a:xfrm>
            <a:off x="912350" y="1731900"/>
            <a:ext cx="3774300" cy="3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See how many BINGO squares you can complete during the months of November &amp; December!</a:t>
            </a:r>
            <a:endParaRPr sz="30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650" y="152400"/>
            <a:ext cx="376658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/>
        </p:nvSpPr>
        <p:spPr>
          <a:xfrm>
            <a:off x="1908450" y="1785525"/>
            <a:ext cx="5327100" cy="17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Definition:</a:t>
            </a:r>
            <a:endParaRPr sz="4000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A Willingness to Give</a:t>
            </a:r>
            <a:endParaRPr sz="4000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3">
            <a:alphaModFix/>
          </a:blip>
          <a:srcRect b="0" l="0" r="10096" t="0"/>
          <a:stretch/>
        </p:blipFill>
        <p:spPr>
          <a:xfrm>
            <a:off x="6942100" y="3382600"/>
            <a:ext cx="2201902" cy="163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975" y="35975"/>
            <a:ext cx="2624952" cy="17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/>
          <p:cNvPicPr preferRelativeResize="0"/>
          <p:nvPr/>
        </p:nvPicPr>
        <p:blipFill rotWithShape="1">
          <a:blip r:embed="rId5">
            <a:alphaModFix/>
          </a:blip>
          <a:srcRect b="12427" l="20159" r="29977" t="11699"/>
          <a:stretch/>
        </p:blipFill>
        <p:spPr>
          <a:xfrm rot="-1768231">
            <a:off x="253924" y="2454187"/>
            <a:ext cx="1374247" cy="139372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>
            <p:ph idx="4294967295" type="ctrTitle"/>
          </p:nvPr>
        </p:nvSpPr>
        <p:spPr>
          <a:xfrm>
            <a:off x="2449500" y="-208250"/>
            <a:ext cx="4245000" cy="25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solidFill>
                  <a:schemeClr val="accent1"/>
                </a:solidFill>
              </a:rPr>
              <a:t>Generosity 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589709">
            <a:off x="7871629" y="202429"/>
            <a:ext cx="2273036" cy="151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 rotWithShape="1">
          <a:blip r:embed="rId4">
            <a:alphaModFix/>
          </a:blip>
          <a:srcRect b="36700" l="11290" r="37199" t="31958"/>
          <a:stretch/>
        </p:blipFill>
        <p:spPr>
          <a:xfrm>
            <a:off x="-592037" y="4525527"/>
            <a:ext cx="1523881" cy="617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3 November/December Character Education Trait, Elementary | Generosity" id="128" name="Google Shape;128;p24" title="Character Education Trait, Elementary | Generosity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6625" y="991850"/>
            <a:ext cx="7150750" cy="40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/>
          <p:nvPr>
            <p:ph idx="4294967295" type="ctrTitle"/>
          </p:nvPr>
        </p:nvSpPr>
        <p:spPr>
          <a:xfrm>
            <a:off x="2455950" y="-225050"/>
            <a:ext cx="4232100" cy="25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solidFill>
                  <a:schemeClr val="accent1"/>
                </a:solidFill>
              </a:rPr>
              <a:t>Generosity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2011350" y="2109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Ways to Show Generosity</a:t>
            </a:r>
            <a:endParaRPr sz="3700"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300" y="-83938"/>
            <a:ext cx="2081050" cy="138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4">
            <a:alphaModFix/>
          </a:blip>
          <a:srcRect b="11127" l="20634" r="28490" t="9951"/>
          <a:stretch/>
        </p:blipFill>
        <p:spPr>
          <a:xfrm rot="-1179835">
            <a:off x="571484" y="-40633"/>
            <a:ext cx="1257732" cy="130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5">
            <a:alphaModFix/>
          </a:blip>
          <a:srcRect b="7876" l="0" r="0" t="0"/>
          <a:stretch/>
        </p:blipFill>
        <p:spPr>
          <a:xfrm>
            <a:off x="6209488" y="1296696"/>
            <a:ext cx="2581650" cy="178365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6">
            <a:alphaModFix/>
          </a:blip>
          <a:srcRect b="7757" l="0" r="0" t="0"/>
          <a:stretch/>
        </p:blipFill>
        <p:spPr>
          <a:xfrm>
            <a:off x="213350" y="1296674"/>
            <a:ext cx="2581650" cy="17836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25"/>
          <p:cNvPicPr preferRelativeResize="0"/>
          <p:nvPr/>
        </p:nvPicPr>
        <p:blipFill rotWithShape="1">
          <a:blip r:embed="rId7">
            <a:alphaModFix/>
          </a:blip>
          <a:srcRect b="6707" l="0" r="0" t="0"/>
          <a:stretch/>
        </p:blipFill>
        <p:spPr>
          <a:xfrm>
            <a:off x="3211437" y="1286425"/>
            <a:ext cx="2581639" cy="18041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5"/>
          <p:cNvPicPr preferRelativeResize="0"/>
          <p:nvPr/>
        </p:nvPicPr>
        <p:blipFill rotWithShape="1">
          <a:blip r:embed="rId8">
            <a:alphaModFix/>
          </a:blip>
          <a:srcRect b="8858" l="0" r="0" t="0"/>
          <a:stretch/>
        </p:blipFill>
        <p:spPr>
          <a:xfrm>
            <a:off x="152213" y="3248075"/>
            <a:ext cx="2642775" cy="180416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9">
            <a:alphaModFix/>
          </a:blip>
          <a:srcRect b="8858" l="0" r="0" t="0"/>
          <a:stretch/>
        </p:blipFill>
        <p:spPr>
          <a:xfrm>
            <a:off x="3180850" y="3248075"/>
            <a:ext cx="2642800" cy="180418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10">
            <a:alphaModFix/>
          </a:blip>
          <a:srcRect b="7114" l="0" r="0" t="0"/>
          <a:stretch/>
        </p:blipFill>
        <p:spPr>
          <a:xfrm>
            <a:off x="6209500" y="3230788"/>
            <a:ext cx="2642775" cy="18387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/>
        </p:nvSpPr>
        <p:spPr>
          <a:xfrm>
            <a:off x="778500" y="972900"/>
            <a:ext cx="7587000" cy="30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700">
                <a:latin typeface="Arya"/>
                <a:ea typeface="Arya"/>
                <a:cs typeface="Arya"/>
                <a:sym typeface="Arya"/>
              </a:rPr>
              <a:t>On the next 5 slides, </a:t>
            </a:r>
            <a:endParaRPr b="1" sz="2700">
              <a:latin typeface="Arya"/>
              <a:ea typeface="Arya"/>
              <a:cs typeface="Arya"/>
              <a:sym typeface="Arya"/>
            </a:endParaRPr>
          </a:p>
          <a:p>
            <a:pPr indent="-400050" lvl="0" marL="45720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Font typeface="Arya"/>
              <a:buChar char="●"/>
            </a:pPr>
            <a:r>
              <a:rPr b="1" lang="en" sz="2700">
                <a:latin typeface="Arya"/>
                <a:ea typeface="Arya"/>
                <a:cs typeface="Arya"/>
                <a:sym typeface="Arya"/>
              </a:rPr>
              <a:t>Students can vote by a show of hands </a:t>
            </a:r>
            <a:endParaRPr b="1" sz="2700">
              <a:latin typeface="Arya"/>
              <a:ea typeface="Arya"/>
              <a:cs typeface="Arya"/>
              <a:sym typeface="Arya"/>
            </a:endParaRPr>
          </a:p>
          <a:p>
            <a:pPr indent="457200" lvl="0" marL="2743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700">
                <a:latin typeface="Arya"/>
                <a:ea typeface="Arya"/>
                <a:cs typeface="Arya"/>
                <a:sym typeface="Arya"/>
              </a:rPr>
              <a:t>OR</a:t>
            </a:r>
            <a:endParaRPr b="1" sz="2700">
              <a:latin typeface="Arya"/>
              <a:ea typeface="Arya"/>
              <a:cs typeface="Arya"/>
              <a:sym typeface="Arya"/>
            </a:endParaRPr>
          </a:p>
          <a:p>
            <a:pPr indent="-400050" lvl="0" marL="45720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Font typeface="Arya"/>
              <a:buChar char="●"/>
            </a:pPr>
            <a:r>
              <a:rPr b="1" lang="en" sz="2700">
                <a:latin typeface="Arya"/>
                <a:ea typeface="Arya"/>
                <a:cs typeface="Arya"/>
                <a:sym typeface="Arya"/>
              </a:rPr>
              <a:t>Students can vote by sitting or standing</a:t>
            </a:r>
            <a:endParaRPr b="1" sz="2700">
              <a:latin typeface="Arya"/>
              <a:ea typeface="Arya"/>
              <a:cs typeface="Arya"/>
              <a:sym typeface="Arya"/>
            </a:endParaRPr>
          </a:p>
          <a:p>
            <a:pPr indent="457200" lvl="0" marL="2743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700">
                <a:latin typeface="Arya"/>
                <a:ea typeface="Arya"/>
                <a:cs typeface="Arya"/>
                <a:sym typeface="Arya"/>
              </a:rPr>
              <a:t>OR</a:t>
            </a:r>
            <a:endParaRPr b="1" sz="2700">
              <a:latin typeface="Arya"/>
              <a:ea typeface="Arya"/>
              <a:cs typeface="Arya"/>
              <a:sym typeface="Arya"/>
            </a:endParaRPr>
          </a:p>
          <a:p>
            <a:pPr indent="-400050" lvl="0" marL="45720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Font typeface="Arya"/>
              <a:buChar char="●"/>
            </a:pPr>
            <a:r>
              <a:rPr b="1" lang="en" sz="2700">
                <a:latin typeface="Arya"/>
                <a:ea typeface="Arya"/>
                <a:cs typeface="Arya"/>
                <a:sym typeface="Arya"/>
              </a:rPr>
              <a:t>Students can vote by moving to the left or right side of the room</a:t>
            </a:r>
            <a:endParaRPr b="1" sz="2700"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Arya"/>
              <a:ea typeface="Arya"/>
              <a:cs typeface="Arya"/>
              <a:sym typeface="Arya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6920" l="16064" r="16064" t="14710"/>
          <a:stretch/>
        </p:blipFill>
        <p:spPr>
          <a:xfrm>
            <a:off x="7985637" y="-362625"/>
            <a:ext cx="1678976" cy="129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>
            <p:ph type="title"/>
          </p:nvPr>
        </p:nvSpPr>
        <p:spPr>
          <a:xfrm>
            <a:off x="468775" y="356800"/>
            <a:ext cx="85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</a:rPr>
              <a:t>Instructions: Generous or Not Generous?</a:t>
            </a:r>
            <a:endParaRPr sz="3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4">
            <a:alphaModFix/>
          </a:blip>
          <a:srcRect b="0" l="0" r="10096" t="0"/>
          <a:stretch/>
        </p:blipFill>
        <p:spPr>
          <a:xfrm>
            <a:off x="-785625" y="2980375"/>
            <a:ext cx="2201902" cy="163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2638" y="1899213"/>
            <a:ext cx="2624952" cy="174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457750" y="594038"/>
            <a:ext cx="85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scenario below display Generosity?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 txBox="1"/>
          <p:nvPr/>
        </p:nvSpPr>
        <p:spPr>
          <a:xfrm>
            <a:off x="598050" y="1443300"/>
            <a:ext cx="79479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A family member wants to play your video game and you say, “no, it’s mine!”</a:t>
            </a:r>
            <a:endParaRPr b="1" sz="35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Generous</a:t>
            </a:r>
            <a:endParaRPr sz="35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Not Generous</a:t>
            </a:r>
            <a:endParaRPr sz="35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Generous</a:t>
            </a:r>
            <a:endParaRPr sz="35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Not Generous</a:t>
            </a:r>
            <a:endParaRPr sz="35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Arya"/>
              <a:ea typeface="Arya"/>
              <a:cs typeface="Arya"/>
              <a:sym typeface="Arya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b="11190" l="17385" r="27892" t="0"/>
          <a:stretch/>
        </p:blipFill>
        <p:spPr>
          <a:xfrm rot="-933752">
            <a:off x="7990651" y="-719774"/>
            <a:ext cx="1490428" cy="16120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Google Shape;159;p27"/>
          <p:cNvGraphicFramePr/>
          <p:nvPr/>
        </p:nvGraphicFramePr>
        <p:xfrm>
          <a:off x="1589400" y="28451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{A192BA25-2B81-49B6-A442-E16D2745DF9E}</a:tableStyleId>
              </a:tblPr>
              <a:tblGrid>
                <a:gridCol w="2977300"/>
                <a:gridCol w="2987900"/>
              </a:tblGrid>
              <a:tr h="27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Not 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57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6450" y="3203195"/>
            <a:ext cx="1307975" cy="13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457750" y="594038"/>
            <a:ext cx="85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scenario below display Generosity?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1246500" y="1492000"/>
            <a:ext cx="70836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Buying</a:t>
            </a:r>
            <a:r>
              <a:rPr b="1" lang="en" sz="36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 a movie ticket for a friend.</a:t>
            </a:r>
            <a:endParaRPr b="1"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</p:txBody>
      </p:sp>
      <p:graphicFrame>
        <p:nvGraphicFramePr>
          <p:cNvPr id="167" name="Google Shape;167;p28"/>
          <p:cNvGraphicFramePr/>
          <p:nvPr/>
        </p:nvGraphicFramePr>
        <p:xfrm>
          <a:off x="1589400" y="28451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{A192BA25-2B81-49B6-A442-E16D2745DF9E}</a:tableStyleId>
              </a:tblPr>
              <a:tblGrid>
                <a:gridCol w="2977300"/>
                <a:gridCol w="2987900"/>
              </a:tblGrid>
              <a:tr h="27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Not 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57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700" y="3236645"/>
            <a:ext cx="1307975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4">
            <a:alphaModFix/>
          </a:blip>
          <a:srcRect b="8211" l="13435" r="22617" t="12455"/>
          <a:stretch/>
        </p:blipFill>
        <p:spPr>
          <a:xfrm rot="1405651">
            <a:off x="7853848" y="3970068"/>
            <a:ext cx="1340175" cy="110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457750" y="594038"/>
            <a:ext cx="85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scenario below display Generosity?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9"/>
          <p:cNvSpPr txBox="1"/>
          <p:nvPr/>
        </p:nvSpPr>
        <p:spPr>
          <a:xfrm>
            <a:off x="1589400" y="1510325"/>
            <a:ext cx="62556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Throwing your old toys away.</a:t>
            </a:r>
            <a:endParaRPr b="1"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Generous</a:t>
            </a:r>
            <a:endParaRPr sz="18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Not Generous</a:t>
            </a:r>
            <a:endParaRPr sz="18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Generous</a:t>
            </a:r>
            <a:endParaRPr sz="18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Not Generous</a:t>
            </a:r>
            <a:endParaRPr sz="18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rya"/>
              <a:ea typeface="Arya"/>
              <a:cs typeface="Arya"/>
              <a:sym typeface="Arya"/>
            </a:endParaRPr>
          </a:p>
        </p:txBody>
      </p:sp>
      <p:graphicFrame>
        <p:nvGraphicFramePr>
          <p:cNvPr id="176" name="Google Shape;176;p29"/>
          <p:cNvGraphicFramePr/>
          <p:nvPr/>
        </p:nvGraphicFramePr>
        <p:xfrm>
          <a:off x="1589400" y="28451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{A192BA25-2B81-49B6-A442-E16D2745DF9E}</a:tableStyleId>
              </a:tblPr>
              <a:tblGrid>
                <a:gridCol w="2977300"/>
                <a:gridCol w="2987900"/>
              </a:tblGrid>
              <a:tr h="27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Not 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57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1525" y="3194820"/>
            <a:ext cx="1307975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89723">
            <a:off x="-262219" y="3743916"/>
            <a:ext cx="1875664" cy="1250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457750" y="594038"/>
            <a:ext cx="85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scenario below display Generosity?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0"/>
          <p:cNvSpPr txBox="1"/>
          <p:nvPr/>
        </p:nvSpPr>
        <p:spPr>
          <a:xfrm>
            <a:off x="611550" y="1686288"/>
            <a:ext cx="79209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 </a:t>
            </a:r>
            <a:r>
              <a:rPr b="1" lang="en" sz="3600">
                <a:solidFill>
                  <a:srgbClr val="674EA7"/>
                </a:solidFill>
                <a:latin typeface="Arya"/>
                <a:ea typeface="Arya"/>
                <a:cs typeface="Arya"/>
                <a:sym typeface="Arya"/>
              </a:rPr>
              <a:t>Not sharing your crayons with a friend.</a:t>
            </a:r>
            <a:endParaRPr b="1"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Arya"/>
              <a:ea typeface="Arya"/>
              <a:cs typeface="Arya"/>
              <a:sym typeface="Arya"/>
            </a:endParaRPr>
          </a:p>
        </p:txBody>
      </p:sp>
      <p:graphicFrame>
        <p:nvGraphicFramePr>
          <p:cNvPr id="185" name="Google Shape;185;p30"/>
          <p:cNvGraphicFramePr/>
          <p:nvPr/>
        </p:nvGraphicFramePr>
        <p:xfrm>
          <a:off x="1589400" y="28451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{A192BA25-2B81-49B6-A442-E16D2745DF9E}</a:tableStyleId>
              </a:tblPr>
              <a:tblGrid>
                <a:gridCol w="2977300"/>
                <a:gridCol w="2987900"/>
              </a:tblGrid>
              <a:tr h="274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Arya"/>
                          <a:ea typeface="Arya"/>
                          <a:cs typeface="Arya"/>
                          <a:sym typeface="Arya"/>
                        </a:rPr>
                        <a:t>Not Generous</a:t>
                      </a:r>
                      <a:endParaRPr sz="1800">
                        <a:solidFill>
                          <a:schemeClr val="lt1"/>
                        </a:solidFill>
                        <a:latin typeface="Arya"/>
                        <a:ea typeface="Arya"/>
                        <a:cs typeface="Arya"/>
                        <a:sym typeface="Arya"/>
                      </a:endParaRPr>
                    </a:p>
                  </a:txBody>
                  <a:tcPr marT="0" marB="0" marR="91425" marL="914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57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150" y="3211545"/>
            <a:ext cx="1307975" cy="1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4">
            <a:alphaModFix/>
          </a:blip>
          <a:srcRect b="29261" l="4430" r="14715" t="24261"/>
          <a:stretch/>
        </p:blipFill>
        <p:spPr>
          <a:xfrm rot="-1192886">
            <a:off x="6950019" y="-53912"/>
            <a:ext cx="2008917" cy="7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reative Writing Workshop by Slidesgo">
  <a:themeElements>
    <a:clrScheme name="Simple Light">
      <a:dk1>
        <a:srgbClr val="031A1D"/>
      </a:dk1>
      <a:lt1>
        <a:srgbClr val="F8F1E8"/>
      </a:lt1>
      <a:dk2>
        <a:srgbClr val="E99A6F"/>
      </a:dk2>
      <a:lt2>
        <a:srgbClr val="073B42"/>
      </a:lt2>
      <a:accent1>
        <a:srgbClr val="239C8D"/>
      </a:accent1>
      <a:accent2>
        <a:srgbClr val="8A8AB2"/>
      </a:accent2>
      <a:accent3>
        <a:srgbClr val="BA9C8F"/>
      </a:accent3>
      <a:accent4>
        <a:srgbClr val="FFFFFF"/>
      </a:accent4>
      <a:accent5>
        <a:srgbClr val="FFFFFF"/>
      </a:accent5>
      <a:accent6>
        <a:srgbClr val="FFFFFF"/>
      </a:accent6>
      <a:hlink>
        <a:srgbClr val="031A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