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SemiBold"/>
      <p:regular r:id="rId14"/>
      <p:bold r:id="rId15"/>
      <p:italic r:id="rId16"/>
      <p:boldItalic r:id="rId17"/>
    </p:embeddedFont>
    <p:embeddedFont>
      <p:font typeface="Roboto"/>
      <p:regular r:id="rId18"/>
      <p:bold r:id="rId19"/>
      <p:italic r:id="rId20"/>
      <p:boldItalic r:id="rId21"/>
    </p:embeddedFont>
    <p:embeddedFont>
      <p:font typeface="Old Standard TT"/>
      <p:regular r:id="rId22"/>
      <p:bold r:id="rId23"/>
      <p: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22" Type="http://schemas.openxmlformats.org/officeDocument/2006/relationships/font" Target="fonts/OldStandardTT-regular.fntdata"/><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24" Type="http://schemas.openxmlformats.org/officeDocument/2006/relationships/font" Target="fonts/OldStandardTT-italic.fntdata"/><Relationship Id="rId12" Type="http://schemas.openxmlformats.org/officeDocument/2006/relationships/slide" Target="slides/slide7.xml"/><Relationship Id="rId23" Type="http://schemas.openxmlformats.org/officeDocument/2006/relationships/font" Target="fonts/OldStandardT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51a4a0d7c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51a4a0d7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51a4a0d7c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51a4a0d7c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51a4a0d7c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51a4a0d7c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solidFill>
                  <a:schemeClr val="dk1"/>
                </a:solidFill>
                <a:latin typeface="Roboto"/>
                <a:ea typeface="Roboto"/>
                <a:cs typeface="Roboto"/>
                <a:sym typeface="Roboto"/>
              </a:rPr>
              <a:t>4 Corners: </a:t>
            </a:r>
            <a:r>
              <a:rPr lang="en" sz="1000">
                <a:solidFill>
                  <a:schemeClr val="dk1"/>
                </a:solidFill>
                <a:latin typeface="Roboto"/>
                <a:ea typeface="Roboto"/>
                <a:cs typeface="Roboto"/>
                <a:sym typeface="Roboto"/>
              </a:rPr>
              <a:t>Label the 4 corners of your room: Always, Sometimes, Rarely, Never. Read each statement on the Reliability Checklist and have students go to the appropriate corner.</a:t>
            </a:r>
            <a:endParaRPr sz="1000">
              <a:solidFill>
                <a:schemeClr val="dk1"/>
              </a:solidFill>
              <a:latin typeface="Roboto"/>
              <a:ea typeface="Roboto"/>
              <a:cs typeface="Roboto"/>
              <a:sym typeface="Roboto"/>
            </a:endParaRPr>
          </a:p>
          <a:p>
            <a:pPr indent="0" lvl="0" marL="0" rtl="0" algn="l">
              <a:lnSpc>
                <a:spcPct val="115000"/>
              </a:lnSpc>
              <a:spcBef>
                <a:spcPts val="0"/>
              </a:spcBef>
              <a:spcAft>
                <a:spcPts val="0"/>
              </a:spcAft>
              <a:buNone/>
            </a:pPr>
            <a:r>
              <a:rPr b="1" lang="en" sz="1000">
                <a:solidFill>
                  <a:schemeClr val="dk1"/>
                </a:solidFill>
                <a:latin typeface="Roboto"/>
                <a:ea typeface="Roboto"/>
                <a:cs typeface="Roboto"/>
                <a:sym typeface="Roboto"/>
              </a:rPr>
              <a:t>Crossing the Line: </a:t>
            </a:r>
            <a:r>
              <a:rPr lang="en" sz="1000">
                <a:solidFill>
                  <a:schemeClr val="dk1"/>
                </a:solidFill>
                <a:latin typeface="Roboto"/>
                <a:ea typeface="Roboto"/>
                <a:cs typeface="Roboto"/>
                <a:sym typeface="Roboto"/>
              </a:rPr>
              <a:t>Make an imaginary line down the middle of the room, have all students stand up, read each statement on the Reliability Checklist, and have students move to one side of the line if they are reliable with that task and on the other side of the line if they are not. </a:t>
            </a:r>
            <a:endParaRPr sz="1000">
              <a:solidFill>
                <a:schemeClr val="dk1"/>
              </a:solidFill>
              <a:latin typeface="Roboto"/>
              <a:ea typeface="Roboto"/>
              <a:cs typeface="Roboto"/>
              <a:sym typeface="Roboto"/>
            </a:endParaRPr>
          </a:p>
          <a:p>
            <a:pPr indent="0" lvl="0" marL="0" rtl="0" algn="l">
              <a:lnSpc>
                <a:spcPct val="115000"/>
              </a:lnSpc>
              <a:spcBef>
                <a:spcPts val="0"/>
              </a:spcBef>
              <a:spcAft>
                <a:spcPts val="0"/>
              </a:spcAft>
              <a:buNone/>
            </a:pPr>
            <a:r>
              <a:rPr b="1" lang="en" sz="1000">
                <a:solidFill>
                  <a:schemeClr val="dk1"/>
                </a:solidFill>
                <a:latin typeface="Roboto"/>
                <a:ea typeface="Roboto"/>
                <a:cs typeface="Roboto"/>
                <a:sym typeface="Roboto"/>
              </a:rPr>
              <a:t>Raise Your Hand: </a:t>
            </a:r>
            <a:r>
              <a:rPr lang="en" sz="1000">
                <a:solidFill>
                  <a:schemeClr val="dk1"/>
                </a:solidFill>
                <a:latin typeface="Roboto"/>
                <a:ea typeface="Roboto"/>
                <a:cs typeface="Roboto"/>
                <a:sym typeface="Roboto"/>
              </a:rPr>
              <a:t>Have students raise their hand if they are reliable with each task.</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51a4a0d7c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51a4a0d7c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Picture is linked to hard copy of the checklist. </a:t>
            </a:r>
            <a:endParaRPr/>
          </a:p>
          <a:p>
            <a:pPr indent="0" lvl="0" marL="0" rtl="0" algn="l">
              <a:spcBef>
                <a:spcPts val="0"/>
              </a:spcBef>
              <a:spcAft>
                <a:spcPts val="0"/>
              </a:spcAft>
              <a:buNone/>
            </a:pPr>
            <a:r>
              <a:rPr lang="en"/>
              <a:t>Link: </a:t>
            </a:r>
            <a:r>
              <a:rPr lang="en"/>
              <a:t>https://docs.google.com/document/d/127lRvY8KFgIaRZ1i0ZJv8E8rsdkITAScnqicFW5OTiU/edit?usp=sharing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51a4a0d7c8_4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51a4a0d7c8_4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51a4a0d7c8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51a4a0d7c8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Area refers to personal behavior.  Examples:  bring charged chromebook, attendance, completing assignments, chores, etc</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51a4a0d7c8_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51a4a0d7c8_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Announcements throughout month reminding staff and students of the word </a:t>
            </a:r>
            <a:endParaRPr/>
          </a:p>
          <a:p>
            <a:pPr indent="0" lvl="0" marL="0" rtl="0" algn="l">
              <a:spcBef>
                <a:spcPts val="0"/>
              </a:spcBef>
              <a:spcAft>
                <a:spcPts val="0"/>
              </a:spcAft>
              <a:buNone/>
            </a:pPr>
            <a:r>
              <a:rPr lang="en"/>
              <a:t>Reliability contest between classes, attendance, communication, turning in work on time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2" name="Google Shape;12;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6" name="Google Shape;16;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3" name="Google Shape;23;p4"/>
          <p:cNvSpPr txBox="1"/>
          <p:nvPr/>
        </p:nvSpPr>
        <p:spPr>
          <a:xfrm>
            <a:off x="6829250" y="4607150"/>
            <a:ext cx="1729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Montserrat SemiBold"/>
                <a:ea typeface="Montserrat SemiBold"/>
                <a:cs typeface="Montserrat SemiBold"/>
                <a:sym typeface="Montserrat SemiBold"/>
              </a:rPr>
              <a:t>Reliability</a:t>
            </a:r>
            <a:endParaRPr>
              <a:latin typeface="Montserrat SemiBold"/>
              <a:ea typeface="Montserrat SemiBold"/>
              <a:cs typeface="Montserrat SemiBold"/>
              <a:sym typeface="Montserrat SemiBo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uOUy29PnLIY" TargetMode="Externa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document/d/127lRvY8KFgIaRZ1i0ZJv8E8rsdkITAScnqicFW5OTiU/edit?usp=sharing"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3"/>
          <p:cNvPicPr preferRelativeResize="0"/>
          <p:nvPr/>
        </p:nvPicPr>
        <p:blipFill>
          <a:blip r:embed="rId3">
            <a:alphaModFix/>
          </a:blip>
          <a:stretch>
            <a:fillRect/>
          </a:stretch>
        </p:blipFill>
        <p:spPr>
          <a:xfrm>
            <a:off x="1984775" y="2035088"/>
            <a:ext cx="4609200" cy="1616475"/>
          </a:xfrm>
          <a:prstGeom prst="rect">
            <a:avLst/>
          </a:prstGeom>
          <a:noFill/>
          <a:ln>
            <a:noFill/>
          </a:ln>
        </p:spPr>
      </p:pic>
      <p:sp>
        <p:nvSpPr>
          <p:cNvPr id="60" name="Google Shape;60;p13"/>
          <p:cNvSpPr txBox="1"/>
          <p:nvPr>
            <p:ph type="ctrTitle"/>
          </p:nvPr>
        </p:nvSpPr>
        <p:spPr>
          <a:xfrm>
            <a:off x="512700" y="-87900"/>
            <a:ext cx="8118600" cy="1522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7200"/>
              <a:t>RELIABILITY</a:t>
            </a:r>
            <a:endParaRPr b="1" sz="7200"/>
          </a:p>
        </p:txBody>
      </p:sp>
      <p:sp>
        <p:nvSpPr>
          <p:cNvPr id="61" name="Google Shape;61;p13"/>
          <p:cNvSpPr txBox="1"/>
          <p:nvPr/>
        </p:nvSpPr>
        <p:spPr>
          <a:xfrm>
            <a:off x="2961475" y="3987750"/>
            <a:ext cx="32868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600">
                <a:solidFill>
                  <a:schemeClr val="lt1"/>
                </a:solidFill>
                <a:latin typeface="Old Standard TT"/>
                <a:ea typeface="Old Standard TT"/>
                <a:cs typeface="Old Standard TT"/>
                <a:sym typeface="Old Standard TT"/>
              </a:rPr>
              <a:t>October 2023</a:t>
            </a:r>
            <a:endParaRPr b="1" sz="3600">
              <a:solidFill>
                <a:schemeClr val="lt1"/>
              </a:solidFill>
              <a:latin typeface="Old Standard TT"/>
              <a:ea typeface="Old Standard TT"/>
              <a:cs typeface="Old Standard TT"/>
              <a:sym typeface="Old Standard TT"/>
            </a:endParaRPr>
          </a:p>
          <a:p>
            <a:pPr indent="0" lvl="0" marL="0" rtl="0" algn="ctr">
              <a:spcBef>
                <a:spcPts val="0"/>
              </a:spcBef>
              <a:spcAft>
                <a:spcPts val="0"/>
              </a:spcAft>
              <a:buNone/>
            </a:pPr>
            <a:r>
              <a:rPr b="1" lang="en" sz="3600">
                <a:solidFill>
                  <a:schemeClr val="lt1"/>
                </a:solidFill>
                <a:latin typeface="Old Standard TT"/>
                <a:ea typeface="Old Standard TT"/>
                <a:cs typeface="Old Standard TT"/>
                <a:sym typeface="Old Standard TT"/>
              </a:rPr>
              <a:t>9th - 12th</a:t>
            </a:r>
            <a:endParaRPr b="1" sz="3600">
              <a:solidFill>
                <a:schemeClr val="lt1"/>
              </a:solidFill>
              <a:latin typeface="Old Standard TT"/>
              <a:ea typeface="Old Standard TT"/>
              <a:cs typeface="Old Standard TT"/>
              <a:sym typeface="Old Standard T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4000"/>
              <a:t>Definition:</a:t>
            </a:r>
            <a:endParaRPr b="1" sz="4000"/>
          </a:p>
          <a:p>
            <a:pPr indent="0" lvl="0" marL="0" rtl="0" algn="l">
              <a:spcBef>
                <a:spcPts val="0"/>
              </a:spcBef>
              <a:spcAft>
                <a:spcPts val="0"/>
              </a:spcAft>
              <a:buNone/>
            </a:pPr>
            <a:r>
              <a:t/>
            </a:r>
            <a:endParaRPr/>
          </a:p>
        </p:txBody>
      </p:sp>
      <p:sp>
        <p:nvSpPr>
          <p:cNvPr id="67" name="Google Shape;67;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457200" lvl="0" marL="457200" rtl="0" algn="l">
              <a:spcBef>
                <a:spcPts val="0"/>
              </a:spcBef>
              <a:spcAft>
                <a:spcPts val="0"/>
              </a:spcAft>
              <a:buSzPts val="3600"/>
              <a:buChar char="●"/>
            </a:pPr>
            <a:r>
              <a:rPr b="1" lang="en" sz="3600"/>
              <a:t>The ability to be trusted to do or provide what is needed. </a:t>
            </a:r>
            <a:endParaRPr b="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descr="2023 October Character Education Trait | Reliability" id="72" name="Google Shape;72;p15" title="Character Education Trait, Secondary | Reliability">
            <a:hlinkClick r:id="rId3"/>
          </p:cNvPr>
          <p:cNvPicPr preferRelativeResize="0"/>
          <p:nvPr/>
        </p:nvPicPr>
        <p:blipFill>
          <a:blip r:embed="rId4">
            <a:alphaModFix/>
          </a:blip>
          <a:stretch>
            <a:fillRect/>
          </a:stretch>
        </p:blipFill>
        <p:spPr>
          <a:xfrm>
            <a:off x="246262" y="138538"/>
            <a:ext cx="8651475" cy="4866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t>Interactive Activity</a:t>
            </a:r>
            <a:endParaRPr b="1" sz="4800"/>
          </a:p>
        </p:txBody>
      </p:sp>
      <p:sp>
        <p:nvSpPr>
          <p:cNvPr id="78" name="Google Shape;78;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sz="3600"/>
              <a:t>Choose one of the following activities below to complete the checklist on the next slide:</a:t>
            </a:r>
            <a:endParaRPr sz="3600"/>
          </a:p>
          <a:p>
            <a:pPr indent="-440055" lvl="0" marL="457200" rtl="0" algn="l">
              <a:spcBef>
                <a:spcPts val="1200"/>
              </a:spcBef>
              <a:spcAft>
                <a:spcPts val="0"/>
              </a:spcAft>
              <a:buSzPct val="100000"/>
              <a:buChar char="●"/>
            </a:pPr>
            <a:r>
              <a:rPr lang="en" sz="3600"/>
              <a:t>Four Corners</a:t>
            </a:r>
            <a:endParaRPr sz="3600"/>
          </a:p>
          <a:p>
            <a:pPr indent="-440055" lvl="0" marL="457200" rtl="0" algn="l">
              <a:spcBef>
                <a:spcPts val="0"/>
              </a:spcBef>
              <a:spcAft>
                <a:spcPts val="0"/>
              </a:spcAft>
              <a:buSzPct val="100000"/>
              <a:buChar char="●"/>
            </a:pPr>
            <a:r>
              <a:rPr lang="en" sz="3600"/>
              <a:t>Crossing the line</a:t>
            </a:r>
            <a:endParaRPr sz="3600"/>
          </a:p>
          <a:p>
            <a:pPr indent="-440055" lvl="0" marL="457200" rtl="0" algn="l">
              <a:spcBef>
                <a:spcPts val="0"/>
              </a:spcBef>
              <a:spcAft>
                <a:spcPts val="0"/>
              </a:spcAft>
              <a:buSzPct val="100000"/>
              <a:buChar char="●"/>
            </a:pPr>
            <a:r>
              <a:rPr lang="en" sz="3600"/>
              <a:t>Raise your hand</a:t>
            </a:r>
            <a:endParaRPr sz="3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3218700" cy="153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Reliability Checklist</a:t>
            </a:r>
            <a:endParaRPr sz="4800"/>
          </a:p>
        </p:txBody>
      </p:sp>
      <p:pic>
        <p:nvPicPr>
          <p:cNvPr id="84" name="Google Shape;84;p17">
            <a:hlinkClick r:id="rId3"/>
          </p:cNvPr>
          <p:cNvPicPr preferRelativeResize="0"/>
          <p:nvPr/>
        </p:nvPicPr>
        <p:blipFill>
          <a:blip r:embed="rId4">
            <a:alphaModFix/>
          </a:blip>
          <a:stretch>
            <a:fillRect/>
          </a:stretch>
        </p:blipFill>
        <p:spPr>
          <a:xfrm>
            <a:off x="3413550" y="24775"/>
            <a:ext cx="5578050" cy="46711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26875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a:t>Reflection Activity</a:t>
            </a:r>
            <a:endParaRPr b="1" sz="3600"/>
          </a:p>
          <a:p>
            <a:pPr indent="0" lvl="0" marL="0" rtl="0" algn="l">
              <a:lnSpc>
                <a:spcPct val="115000"/>
              </a:lnSpc>
              <a:spcBef>
                <a:spcPts val="0"/>
              </a:spcBef>
              <a:spcAft>
                <a:spcPts val="1200"/>
              </a:spcAft>
              <a:buNone/>
            </a:pPr>
            <a:r>
              <a:rPr b="1" lang="en" sz="1800"/>
              <a:t>Think about the following questions then discuss: </a:t>
            </a:r>
            <a:endParaRPr b="1" sz="1800"/>
          </a:p>
        </p:txBody>
      </p:sp>
      <p:sp>
        <p:nvSpPr>
          <p:cNvPr id="90" name="Google Shape;90;p18"/>
          <p:cNvSpPr txBox="1"/>
          <p:nvPr>
            <p:ph idx="1" type="body"/>
          </p:nvPr>
        </p:nvSpPr>
        <p:spPr>
          <a:xfrm>
            <a:off x="311700" y="1331825"/>
            <a:ext cx="8520600" cy="33972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en" sz="2400"/>
              <a:t>Were you surprised at your level of reliability or that of your classmates?</a:t>
            </a:r>
            <a:endParaRPr sz="2400"/>
          </a:p>
          <a:p>
            <a:pPr indent="-381000" lvl="0" marL="457200" rtl="0" algn="l">
              <a:spcBef>
                <a:spcPts val="0"/>
              </a:spcBef>
              <a:spcAft>
                <a:spcPts val="0"/>
              </a:spcAft>
              <a:buSzPts val="2400"/>
              <a:buChar char="●"/>
            </a:pPr>
            <a:r>
              <a:rPr lang="en" sz="2400"/>
              <a:t>What</a:t>
            </a:r>
            <a:r>
              <a:rPr lang="en" sz="2400"/>
              <a:t> are ways you can improve your reliability?</a:t>
            </a:r>
            <a:endParaRPr sz="2400"/>
          </a:p>
          <a:p>
            <a:pPr indent="-381000" lvl="0" marL="457200" rtl="0" algn="l">
              <a:spcBef>
                <a:spcPts val="0"/>
              </a:spcBef>
              <a:spcAft>
                <a:spcPts val="0"/>
              </a:spcAft>
              <a:buSzPts val="2400"/>
              <a:buChar char="●"/>
            </a:pPr>
            <a:r>
              <a:rPr lang="en" sz="2400"/>
              <a:t>How do you feel when others are not reliable? Examples: school work graded timely, absent group work partners, incorrect food orders, </a:t>
            </a:r>
            <a:r>
              <a:rPr lang="en" sz="2400"/>
              <a:t>people</a:t>
            </a:r>
            <a:r>
              <a:rPr lang="en" sz="2400"/>
              <a:t> keeping their word, etc.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a:t>Home Connection</a:t>
            </a:r>
            <a:endParaRPr b="1" sz="3600"/>
          </a:p>
        </p:txBody>
      </p:sp>
      <p:sp>
        <p:nvSpPr>
          <p:cNvPr id="96" name="Google Shape;96;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en" sz="2300"/>
              <a:t>Students will:</a:t>
            </a:r>
            <a:endParaRPr sz="2300"/>
          </a:p>
          <a:p>
            <a:pPr indent="-374650" lvl="1" marL="914400" rtl="0" algn="l">
              <a:spcBef>
                <a:spcPts val="0"/>
              </a:spcBef>
              <a:spcAft>
                <a:spcPts val="0"/>
              </a:spcAft>
              <a:buSzPts val="2300"/>
              <a:buChar char="○"/>
            </a:pPr>
            <a:r>
              <a:rPr lang="en" sz="2300"/>
              <a:t>Pick a</a:t>
            </a:r>
            <a:r>
              <a:rPr lang="en" sz="2300"/>
              <a:t>n area of personal reliability in which they would like to see growth. </a:t>
            </a:r>
            <a:endParaRPr sz="2300"/>
          </a:p>
          <a:p>
            <a:pPr indent="-374650" lvl="1" marL="914400" rtl="0" algn="l">
              <a:spcBef>
                <a:spcPts val="0"/>
              </a:spcBef>
              <a:spcAft>
                <a:spcPts val="0"/>
              </a:spcAft>
              <a:buSzPts val="2300"/>
              <a:buChar char="○"/>
            </a:pPr>
            <a:r>
              <a:rPr lang="en" sz="2300"/>
              <a:t>Write down some ideas on things they can do differently to achieve their goal.</a:t>
            </a:r>
            <a:endParaRPr sz="2300"/>
          </a:p>
          <a:p>
            <a:pPr indent="-374650" lvl="1" marL="914400" rtl="0" algn="l">
              <a:spcBef>
                <a:spcPts val="0"/>
              </a:spcBef>
              <a:spcAft>
                <a:spcPts val="0"/>
              </a:spcAft>
              <a:buSzPts val="2300"/>
              <a:buChar char="○"/>
            </a:pPr>
            <a:r>
              <a:rPr lang="en" sz="2300"/>
              <a:t>Track </a:t>
            </a:r>
            <a:r>
              <a:rPr lang="en" sz="2300"/>
              <a:t>progress</a:t>
            </a:r>
            <a:r>
              <a:rPr lang="en" sz="2300"/>
              <a:t> </a:t>
            </a:r>
            <a:r>
              <a:rPr lang="en" sz="2300"/>
              <a:t>throughout the month and see what positive changes happen. </a:t>
            </a:r>
            <a:endParaRPr sz="2300"/>
          </a:p>
          <a:p>
            <a:pPr indent="-374650" lvl="1" marL="914400" rtl="0" algn="l">
              <a:spcBef>
                <a:spcPts val="0"/>
              </a:spcBef>
              <a:spcAft>
                <a:spcPts val="0"/>
              </a:spcAft>
              <a:buSzPts val="2300"/>
              <a:buChar char="○"/>
            </a:pPr>
            <a:r>
              <a:rPr lang="en" sz="2300"/>
              <a:t>Revisit the goal at the end of the month. </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a:t>Reinforcement of Reliability</a:t>
            </a:r>
            <a:endParaRPr b="1" sz="3600"/>
          </a:p>
        </p:txBody>
      </p:sp>
      <p:sp>
        <p:nvSpPr>
          <p:cNvPr id="102" name="Google Shape;102;p20"/>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Encourage staff and students to circle back to theme at the end of the month to check for positive changes. </a:t>
            </a:r>
            <a:endParaRPr sz="3000"/>
          </a:p>
          <a:p>
            <a:pPr indent="-419100" lvl="0" marL="457200" rtl="0" algn="l">
              <a:spcBef>
                <a:spcPts val="0"/>
              </a:spcBef>
              <a:spcAft>
                <a:spcPts val="0"/>
              </a:spcAft>
              <a:buSzPts val="3000"/>
              <a:buChar char="●"/>
            </a:pPr>
            <a:r>
              <a:rPr lang="en" sz="3000"/>
              <a:t>PBIS points</a:t>
            </a:r>
            <a:endParaRPr sz="3000"/>
          </a:p>
          <a:p>
            <a:pPr indent="-419100" lvl="0" marL="457200" rtl="0" algn="l">
              <a:spcBef>
                <a:spcPts val="0"/>
              </a:spcBef>
              <a:spcAft>
                <a:spcPts val="0"/>
              </a:spcAft>
              <a:buSzPts val="3000"/>
              <a:buChar char="●"/>
            </a:pPr>
            <a:r>
              <a:rPr lang="en" sz="3000"/>
              <a:t>Class period competitions</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