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Lst>
  <p:notesMasterIdLst>
    <p:notesMasterId r:id="rId28"/>
  </p:notesMasterIdLst>
  <p:sldIdLst>
    <p:sldId id="256" r:id="rId3"/>
    <p:sldId id="258" r:id="rId4"/>
    <p:sldId id="319" r:id="rId5"/>
    <p:sldId id="323" r:id="rId6"/>
    <p:sldId id="259" r:id="rId7"/>
    <p:sldId id="288" r:id="rId8"/>
    <p:sldId id="316" r:id="rId9"/>
    <p:sldId id="273" r:id="rId10"/>
    <p:sldId id="276" r:id="rId11"/>
    <p:sldId id="277" r:id="rId12"/>
    <p:sldId id="294" r:id="rId13"/>
    <p:sldId id="278" r:id="rId14"/>
    <p:sldId id="296" r:id="rId15"/>
    <p:sldId id="295" r:id="rId16"/>
    <p:sldId id="320" r:id="rId17"/>
    <p:sldId id="266" r:id="rId18"/>
    <p:sldId id="298" r:id="rId19"/>
    <p:sldId id="308" r:id="rId20"/>
    <p:sldId id="312" r:id="rId21"/>
    <p:sldId id="269" r:id="rId22"/>
    <p:sldId id="314" r:id="rId23"/>
    <p:sldId id="315" r:id="rId24"/>
    <p:sldId id="318" r:id="rId25"/>
    <p:sldId id="271" r:id="rId26"/>
    <p:sldId id="281" r:id="rId27"/>
  </p:sldIdLst>
  <p:sldSz cx="9144000" cy="5143500" type="screen16x9"/>
  <p:notesSz cx="7102475" cy="9388475"/>
  <p:embeddedFontLst>
    <p:embeddedFont>
      <p:font typeface="Abel" panose="02000506030000020004" pitchFamily="2" charset="0"/>
      <p:regular r:id="rId29"/>
    </p:embeddedFont>
    <p:embeddedFont>
      <p:font typeface="Calibri" panose="020F0502020204030204" pitchFamily="34" charset="0"/>
      <p:regular r:id="rId30"/>
      <p:bold r:id="rId31"/>
      <p:italic r:id="rId32"/>
      <p:boldItalic r:id="rId33"/>
    </p:embeddedFont>
    <p:embeddedFont>
      <p:font typeface="Fira Sans Extra Condensed Medium" panose="020B0604020202020204"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Open Sans Light" panose="020B0306030504020204" pitchFamily="34" charset="0"/>
      <p:regular r:id="rId42"/>
      <p:bold r:id="rId43"/>
      <p:italic r:id="rId44"/>
      <p:boldItalic r:id="rId45"/>
    </p:embeddedFont>
    <p:embeddedFont>
      <p:font typeface="Open Sans SemiBold" panose="020B0706030804020204" pitchFamily="34" charset="0"/>
      <p:regular r:id="rId46"/>
      <p:bold r:id="rId47"/>
      <p:italic r:id="rId48"/>
      <p:boldItalic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y Wright" initials="HW" lastIdx="3" clrIdx="0">
    <p:extLst>
      <p:ext uri="{19B8F6BF-5375-455C-9EA6-DF929625EA0E}">
        <p15:presenceInfo xmlns:p15="http://schemas.microsoft.com/office/powerpoint/2012/main" userId="S::Harry.wright@cfisd.net::42a08c67-9f3e-4f82-b551-2da4df80ae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9" autoAdjust="0"/>
    <p:restoredTop sz="65735" autoAdjust="0"/>
  </p:normalViewPr>
  <p:slideViewPr>
    <p:cSldViewPr snapToGrid="0">
      <p:cViewPr varScale="1">
        <p:scale>
          <a:sx n="50" d="100"/>
          <a:sy n="50" d="100"/>
        </p:scale>
        <p:origin x="1446" y="26"/>
      </p:cViewPr>
      <p:guideLst>
        <p:guide orient="horz" pos="32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8"/>
            <a:ext cx="5681980" cy="4224814"/>
          </a:xfrm>
          <a:prstGeom prst="rect">
            <a:avLst/>
          </a:prstGeom>
          <a:noFill/>
          <a:ln>
            <a:noFill/>
          </a:ln>
        </p:spPr>
        <p:txBody>
          <a:bodyPr spcFirstLastPara="1" wrap="square" lIns="94211" tIns="94211" rIns="94211" bIns="9421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p: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e0b4a47e3a_0_101: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e0b4a47e3a_0_101: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Supportive measures must be designed to restore or preserve equal access to the recipient’s education program or activity, without unreasonably burdening the other party, protect the safety of all parties and the recipient’s educational environment, and deter sexual harassment. Supportive measures may not be disciplinary and do not serve as punishment. Examples of supportive measures include counseling, course-related adjustments, modifications of work or class schedules, campus escort services, increased security and monitoring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of certain areas of campus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mutual restrictions on contact between parties. The Campus Title IX Coordinator must follow up to determine if the supportive measures are being implemented and if they are effective. Further, supportive measures should also be made available to the respondent as appropriate.   Finally, supportive measures should be kept confidential. </a:t>
            </a:r>
          </a:p>
          <a:p>
            <a:pPr marL="0" indent="0">
              <a:lnSpc>
                <a:spcPct val="115000"/>
              </a:lnSpc>
              <a:buNone/>
            </a:pPr>
            <a:endParaRPr sz="1200"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0b42cde07_0_20: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e0b42cde07_0_20: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indent="0">
              <a:lnSpc>
                <a:spcPct val="115000"/>
              </a:lnSpc>
              <a:buNone/>
            </a:pPr>
            <a:endParaRPr sz="1200" dirty="0">
              <a:solidFill>
                <a:schemeClr val="dk1"/>
              </a:solidFill>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student may be subject to emergency removal once allegations of sexual harassment are reported if: an individualized safety and risk assessment is conducted to determine if a student is an imminent threat to the physical health or safety of another student or individual arising from the allegations of sexual harassment; and the student is provided with notice and opportunity to challenge the removal immediately.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if the student is a special education student or Section 504 student you will need to keep mind that MDR requirements and procedural safeguards will be triggered if a removal would result in a change of placement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employees may be placed on administrative leave during an investigation in accordance with state law, Board policy, and normal district procedures </a:t>
            </a:r>
          </a:p>
          <a:p>
            <a:pPr marL="0" indent="0">
              <a:buNone/>
            </a:pPr>
            <a:endParaRPr dirty="0"/>
          </a:p>
        </p:txBody>
      </p:sp>
    </p:spTree>
    <p:extLst>
      <p:ext uri="{BB962C8B-B14F-4D97-AF65-F5344CB8AC3E}">
        <p14:creationId xmlns:p14="http://schemas.microsoft.com/office/powerpoint/2010/main" val="146154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0b4a47e3a_0_111: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e0b4a47e3a_0_111: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formal complaint is a document that is either filed by a complainant or signed by the Campus Title IX Coordinator that contains allegations of sexual harassment against respondent and which also request an investigation of the same. A complainant's wishes regarding filing a formal complaint should be respected unless the Campus Title IX Coordinator determines that initiating an investigation against the complainant’s wishes is not clearly unreasonable.   At the time of filing a formal complaint, a complainant must be participating in or attempting to participating in an education program or activity of the school. </a:t>
            </a:r>
          </a:p>
          <a:p>
            <a:pPr marL="0" indent="0">
              <a:lnSpc>
                <a:spcPct val="115000"/>
              </a:lnSpc>
              <a:buNone/>
            </a:pPr>
            <a:endParaRPr sz="1200"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d242013f_0_196: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0d242013f_0_196: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the filing of a formal complaint the Campus Title IX Coordinator must provide the parties written notice of the school’s formal complaint process, the allegations of sexual harassment, the presumption of innocence, the right to inspect and review evidence, the right to have an advisor during the process, any provisions in the school’s code of conduct that prohibit knowingly making false statements or submitting false information during the formal complaint process, and informal resolution options.</a:t>
            </a:r>
          </a:p>
          <a:p>
            <a:pPr marL="0" indent="0">
              <a:buNone/>
            </a:pPr>
            <a:endParaRPr dirty="0"/>
          </a:p>
        </p:txBody>
      </p:sp>
    </p:spTree>
    <p:extLst>
      <p:ext uri="{BB962C8B-B14F-4D97-AF65-F5344CB8AC3E}">
        <p14:creationId xmlns:p14="http://schemas.microsoft.com/office/powerpoint/2010/main" val="342636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d242013f_0_196: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0d242013f_0_196: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providing the parties with notice of the formal complaint the Campus Title IX coordinator must review the complaint to determine if there are any grounds for dismissal.   A formal complaint must be dismissed when the alleged conduct does not meet the definition of sexual harassment, did not occur in a school’s education program,  did not occur against a person in the U.S., or the Complainant was not participating in or attempting to participate in the District’s education program or activity at the time they filed the formal complaint.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formal complaint may be dismissed if the complainant informs the Title IX Coordinator in writing that the complainant desires to withdraw the formal complaint or allegations, the respondent is no longer enrolled or employed by the school, or specific circumstances prevent the school from gathering sufficient evidence to reach a determination.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Such dismissal is only for Title IX purposes and does not preclude the school from addressing the conduct in any other manner the school deems appropriate.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school dismisses the complaint or allegations in the complaints, the school must promptly send the parties written notice of the dismissal, the reasons for the dismissal and appeal options. Any party can appeal a dismissal determination.</a:t>
            </a:r>
          </a:p>
          <a:p>
            <a:pPr marL="0" indent="0">
              <a:lnSpc>
                <a:spcPct val="115000"/>
              </a:lnSpc>
              <a:buClr>
                <a:schemeClr val="dk1"/>
              </a:buClr>
              <a:buNone/>
            </a:pPr>
            <a:endParaRPr sz="1200" dirty="0">
              <a:solidFill>
                <a:srgbClr val="2E1B11"/>
              </a:solidFill>
            </a:endParaRPr>
          </a:p>
        </p:txBody>
      </p:sp>
    </p:spTree>
    <p:extLst>
      <p:ext uri="{BB962C8B-B14F-4D97-AF65-F5344CB8AC3E}">
        <p14:creationId xmlns:p14="http://schemas.microsoft.com/office/powerpoint/2010/main" val="1938630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0d242013f_0_52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0d242013f_0_528: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be a consistent, transparent process for resolving formal complaints of sexual harassment, and all relevant evidence should be evaluated objectively.   Credibility determinations based on a person’s status as a complainant, respondent, or witness should be avoided. The formal complaint process should operate under the presumption that the respondent is innocent until a determination regarding responsibility is made.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have reasonable time frame for its conclusion, with allowance for short-term, good cause delays, or extensions of the time frames.   Under the District’s formal complaint procedures a determination of responsibility  is required to be issued within 45 District business of the filing or signing of a formal complaint absent good cause for delay.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Remedies are required to be provided to a complainant when a respondent is found responsible, and they must be designed to maintain the complainant’s equal access to education and may include individualized services and/or disciplinary sanctions that serve as punishment, they need not avoid burdening the respondent.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Examples of remedies may be similar to those listed for supportive measures such as counseling, course-related adjustments, modifications of work or class schedules, campus escort services, increased security and monitoring of certain areas of campus, and mutual restrictions on contact between the parties. Examples of disciplinary sanctions may include removal from a regular classroom or campus, out-of-school suspension, placement in a disciplinary alternative education program, or expulsion from school.</a:t>
            </a:r>
          </a:p>
          <a:p>
            <a:pPr marL="0" indent="0">
              <a:buNone/>
            </a:pPr>
            <a:endParaRPr dirty="0"/>
          </a:p>
        </p:txBody>
      </p:sp>
    </p:spTree>
    <p:extLst>
      <p:ext uri="{BB962C8B-B14F-4D97-AF65-F5344CB8AC3E}">
        <p14:creationId xmlns:p14="http://schemas.microsoft.com/office/powerpoint/2010/main" val="111163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e0d242013f_0_1923:notes"/>
          <p:cNvSpPr>
            <a:spLocks noGrp="1" noRot="1" noChangeAspect="1"/>
          </p:cNvSpPr>
          <p:nvPr>
            <p:ph type="sldImg" idx="2"/>
          </p:nvPr>
        </p:nvSpPr>
        <p:spPr>
          <a:xfrm>
            <a:off x="4048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e0d242013f_0_1923:notes"/>
          <p:cNvSpPr txBox="1">
            <a:spLocks noGrp="1"/>
          </p:cNvSpPr>
          <p:nvPr>
            <p:ph type="body" idx="1"/>
          </p:nvPr>
        </p:nvSpPr>
        <p:spPr>
          <a:xfrm>
            <a:off x="697334" y="4392419"/>
            <a:ext cx="5578671" cy="4161239"/>
          </a:xfrm>
          <a:prstGeom prst="rect">
            <a:avLst/>
          </a:prstGeom>
        </p:spPr>
        <p:txBody>
          <a:bodyPr spcFirstLastPara="1" wrap="square" lIns="92672" tIns="92672" rIns="92672" bIns="9267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conducting the investigation the Investigator must determine the scope of the investigation, immediately identify, and gather sources of evidence, and preserve the evidence. The Investigator must next conduct interviews. The investigator must also evaluate all the evidence and give both parties an opportunity to respond to the evidence. Finally, the Investigator must draft an investigation report. </a:t>
            </a:r>
          </a:p>
          <a:p>
            <a:pPr marL="0" indent="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0b4a47e3a_0_111: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e0b4a47e3a_0_111: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Title IX Coordinator may conduct investigation under new regulations, the District has assigned this role a different administrator.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Investigators must provide parties written notices of the date, time location , participants, and purpose of investigative interviews, or other meetings with sufficient time to prepare.   However, Investigators may interview non-party witnesses without providing prior written notice.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Investigators must also provide parties with an equal opportunity to present evidence and identify fact and expert witnesses, and allow parties to use an advisor of their choice during the formal complaint process.</a:t>
            </a:r>
          </a:p>
          <a:p>
            <a:pPr marL="0" indent="0">
              <a:lnSpc>
                <a:spcPct val="115000"/>
              </a:lnSpc>
              <a:buNone/>
            </a:pPr>
            <a:endParaRPr sz="1200" dirty="0">
              <a:solidFill>
                <a:schemeClr val="dk1"/>
              </a:solidFill>
            </a:endParaRPr>
          </a:p>
        </p:txBody>
      </p:sp>
    </p:spTree>
    <p:extLst>
      <p:ext uri="{BB962C8B-B14F-4D97-AF65-F5344CB8AC3E}">
        <p14:creationId xmlns:p14="http://schemas.microsoft.com/office/powerpoint/2010/main" val="74446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the investigation process is concluded the investigator must give the parties an opportunity to review all evidence prior to the completion of the investigation report and an opportunity to submit a response.   Under the District’s procedures the parties have 10 District business days from the date they receive the investigation evidence to submit a written response.   The finalized investigation report must be provided to the Decisionmaker and the Campus Title IX Coordinator.</a:t>
            </a:r>
          </a:p>
          <a:p>
            <a:pPr marL="0" indent="0">
              <a:buNone/>
            </a:pPr>
            <a:endParaRPr dirty="0"/>
          </a:p>
        </p:txBody>
      </p:sp>
    </p:spTree>
    <p:extLst>
      <p:ext uri="{BB962C8B-B14F-4D97-AF65-F5344CB8AC3E}">
        <p14:creationId xmlns:p14="http://schemas.microsoft.com/office/powerpoint/2010/main" val="413367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0d242013f_0_52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0d242013f_0_528: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receiving the Investigation Report from the Investigator, the Decisionmaker must provide copies of the Investigation Report to both parties and facilitate the written questions hearing process.   Further, the Decision maker must determine responsibility using investigative report and written responses from parties.    Finally, the Decision maker must issue a written determination which must be provided to both parties simultaneously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should be noted that Decisionmaker may not be the Campus Title IX Coordinator or investigator.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Decisionmaker’s Written determination must: identify the allegations potentially constituting sexual harassment; include the portion of the school’s policies that was violated; describe the procedural steps taken; include findings of fact and conclusions regarding application of code of conduct to facts; include a statement of/rationale for the result as to each allegation; include a determination regarding responsibility; include any disciplinary sanctions imposed on the respondent; indicate whether remedies will be provided to the complainant; and detail the permissible bases for the parties to appeal</a:t>
            </a:r>
          </a:p>
          <a:p>
            <a:pPr marL="0" indent="0">
              <a:buNone/>
            </a:pPr>
            <a:endParaRPr dirty="0"/>
          </a:p>
        </p:txBody>
      </p:sp>
    </p:spTree>
    <p:extLst>
      <p:ext uri="{BB962C8B-B14F-4D97-AF65-F5344CB8AC3E}">
        <p14:creationId xmlns:p14="http://schemas.microsoft.com/office/powerpoint/2010/main" val="184842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Title IX is federal statute that protects students and employees from discrimination on the basis of sex in their education programs and activities, including sexual harassment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the Department of Education issued new regulations that dictate how schools must respond to sexual harassment.</a:t>
            </a:r>
          </a:p>
          <a:p>
            <a:pPr marL="0" indent="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0d242013f_0_189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0d242013f_0_189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Either party may appeal a written determination of responsibility or dismissal of a formal complaint on the basis of a procedural irregularity that affected the outcome of the matter, on the basis of newly discovered evidence that could affect the outcome of the matter, and/or based on claims that Title IX personnel had a conflict of interest or bias that affected the outcome of the matter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order to appeal the parties must submit a Title IX Appeal Form to Campus Title IX Coordinator.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Title IX Coordinator may dismiss the appeal if the reason for appealing the dismissal or the determination of responsibility is not one of the permitted bases for appeal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if the request for an appeal is not dismissed, the Campus Title IX Coordinator will assign an Appeal Officer to proceed, and the Appeal Officer may not be the Campus Title IX Coordinator, Investigator or Decisionmaker.  The Appeal Officer’s determination is final.</a:t>
            </a:r>
          </a:p>
          <a:p>
            <a:pPr marL="0" indent="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12750" y="703263"/>
            <a:ext cx="6238875"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06394" y="4447359"/>
            <a:ext cx="5651156" cy="4213286"/>
          </a:xfrm>
          <a:prstGeom prst="rect">
            <a:avLst/>
          </a:prstGeom>
        </p:spPr>
        <p:txBody>
          <a:bodyPr spcFirstLastPara="1" wrap="square" lIns="93846" tIns="93846" rIns="93846" bIns="9384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the appeal process the Appeal Officer is required to first issue a notice of the appeal to both parties and give them each an opportunity to submit a written statement in support of or challenging the outcome.   Next the Appeal Officer must review appeal form and appeal statements, evaluate the evidence and outcome, and ultimately issue a written decision.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written decision must be simultaneously provided to both parties and the Title IX Coordinator, and  include the result of the appeal and the rationale for the result.</a:t>
            </a:r>
          </a:p>
          <a:p>
            <a:pPr marL="0" indent="0">
              <a:buNone/>
            </a:pPr>
            <a:endParaRPr dirty="0"/>
          </a:p>
        </p:txBody>
      </p:sp>
    </p:spTree>
    <p:extLst>
      <p:ext uri="{BB962C8B-B14F-4D97-AF65-F5344CB8AC3E}">
        <p14:creationId xmlns:p14="http://schemas.microsoft.com/office/powerpoint/2010/main" val="279931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d242013f_0_196: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0d242013f_0_196: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formal complaint has been filed the Campus Title IX Coordinator may offer the parties the option to participate in the informal resolution process, but not require their participation.   The informal resolution process is conducted by the informal resolution facilitator who assists the parties in reaching an agreement and can be initiated at any time before a final decision is issued. However, the informal resolution process is not available for allegations involving an employee sexually harassing a student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Either party may also request to participate in the informal resolution process by making written request to the Campus Title IX Coordinator.   Prior to initiating the informal resolution process both parties must provide voluntary written consent to the Campus Title IX Coordinator.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Campus Title IX Coordinator must provide written notice of the following prior to  initiating informal resolution process: the allegations; the circumstances under which the parties would be precluded from resuming a formal complaint; the right to withdraw; and the consequences of the process. </a:t>
            </a:r>
          </a:p>
          <a:p>
            <a:pPr marL="0" indent="0">
              <a:buNone/>
            </a:pPr>
            <a:endParaRPr dirty="0"/>
          </a:p>
        </p:txBody>
      </p:sp>
    </p:spTree>
    <p:extLst>
      <p:ext uri="{BB962C8B-B14F-4D97-AF65-F5344CB8AC3E}">
        <p14:creationId xmlns:p14="http://schemas.microsoft.com/office/powerpoint/2010/main" val="3450496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an agreement has been reached in writing through the informal resolution process it cannot be appealed through formal complaint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party may terminate the informal resolution process at any time prior to reaching an informal resolution agreement by contacting the Campus Title IX Coordinator in writing, and the Campus Title IX Coordinator will notify the other party that the informal resolution process has been terminated and resume the formal complaint process.</a:t>
            </a:r>
          </a:p>
          <a:p>
            <a:pPr marL="0" indent="0">
              <a:lnSpc>
                <a:spcPct val="115000"/>
              </a:lnSpc>
              <a:buClr>
                <a:schemeClr val="dk1"/>
              </a:buClr>
              <a:buNone/>
            </a:pPr>
            <a:endParaRPr sz="1200" dirty="0">
              <a:solidFill>
                <a:schemeClr val="dk1"/>
              </a:solidFill>
            </a:endParaRPr>
          </a:p>
        </p:txBody>
      </p:sp>
    </p:spTree>
    <p:extLst>
      <p:ext uri="{BB962C8B-B14F-4D97-AF65-F5344CB8AC3E}">
        <p14:creationId xmlns:p14="http://schemas.microsoft.com/office/powerpoint/2010/main" val="2030524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0d242013f_0_2103: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0d242013f_0_2103: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Retaliation is expressly prohibited under the regulations. No school or person may intimidate, threaten, coerce, or discriminate against any individual for the purpose of interfering with any right or privilege secured by Title IX, or because the individual has made a report or complaint, testified, assisted, or participated or refused to participate in any manner in a Title IX investigation or proceeding. Further, charging a student with code of conduct violations that arise out of the same facts or circumstances as a report or formal complaint of sexual harassment for the purpose of interfering with any right or privilege secured by Title IX constitutes retaliation.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Complaints alleging retaliation may be filed according to a District’s Title IX formal complaint process. </a:t>
            </a:r>
          </a:p>
          <a:p>
            <a:pPr marL="0" indent="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Pursuant to the regulations, the District is required to maintain records of the final determination, any audio or audiovisual recording or transcript, any disciplinary sanctions imposed on the respondent, any remedies provided to the complainant, any supportive measures taken or the reason for no supportive measures, any appeal and the result therefrom, any informal resolution and the result therefrom, and all materials used to train Title IX Personnel for a period of seven years.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District is required to document the basis for its conclusion reflecting that its response was not deliberately indifferent, and document that it has taken measures designed to restore or preserve equal access to the District’s education program or activity.</a:t>
            </a:r>
          </a:p>
          <a:p>
            <a:pPr marL="0" indent="0">
              <a:spcBef>
                <a:spcPts val="1237"/>
              </a:spcBef>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new regulations created various roles for staff members who are tasked with responding to claims of sexual harassment.   Specifically, the new regulations require the following roles:  Title IX coordinator, investigator, decisionmaker, informal resolution facilitator, hearing advisor, and appeal officer.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under the new regulations, alleged victims of sexual harassment are referred to as complainants, alleged perpetrators are referred to as respondents, and school districts are referred to as recipients.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regulations also require that any staff members involved in the Title IX process not have any conflict of interests or bias for or against any individual complainant or respondent or complainants or respondents generally as a group, and that staff members also avoid prejudgment of the facts.</a:t>
            </a:r>
          </a:p>
          <a:p>
            <a:pPr marL="0" indent="0">
              <a:buNone/>
            </a:pPr>
            <a:endParaRPr dirty="0"/>
          </a:p>
        </p:txBody>
      </p:sp>
    </p:spTree>
    <p:extLst>
      <p:ext uri="{BB962C8B-B14F-4D97-AF65-F5344CB8AC3E}">
        <p14:creationId xmlns:p14="http://schemas.microsoft.com/office/powerpoint/2010/main" val="362451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is required to respond under Title IX when it has actual knowledge of sexual harassment that occurred within the schools education program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agains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person in the 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has actual knowledge when any employee of an elementary or secondary school has notice of sexual harassment or allegations of sexual harassment. </a:t>
            </a:r>
          </a:p>
          <a:p>
            <a:pPr marL="0" indent="0">
              <a:buNone/>
            </a:pPr>
            <a:endParaRPr dirty="0"/>
          </a:p>
        </p:txBody>
      </p:sp>
    </p:spTree>
    <p:extLst>
      <p:ext uri="{BB962C8B-B14F-4D97-AF65-F5344CB8AC3E}">
        <p14:creationId xmlns:p14="http://schemas.microsoft.com/office/powerpoint/2010/main" val="236790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1f45587f5_0_65: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1f45587f5_0_65: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three categories of conduct which constitute sexual harassment under Title IX:</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Sexual assault, dating violence, domestic violence, or stalking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 sexual harassment occurs when a school employee conditions an educational benefit on participation in unwelcome sexual conduct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 is defined as unwelcome conduct that a reasonable person would determine is so severe, pervasive, and objectively offensive that it effectively denies a person equal access to the school’s education program or activity.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should be noted that a hostile environment can not only be created students or school employees, but it can also be created or someone visiting the school, such as an employee from another school or from an outside contractor.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sexual assault, dating violence, domestic violence and stalking are all also considered sexual harassment under Title IX.   </a:t>
            </a: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previously discussed, the new regulations created various roles for staff members who are tasked with responding to claims of sexual harassment.   In CFISD the Campus Title IX Coordinator role will be performed by Assistant Principal at the elementary school level, the Director of Instruction at the middle school level, and the Associate Principal at the high school level.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Investigator role will be performed by the Assistant Principal.   The Decisionmaker role will be performed by the Campus Principal.   The Appeal Officer Role will be performed by an Assistant Superintendent.   Finally, the Informal Resolution Facilitator role will be performed by a Campus Counselor.  </a:t>
            </a:r>
          </a:p>
          <a:p>
            <a:pPr marL="0" indent="0">
              <a:buNone/>
            </a:pPr>
            <a:endParaRPr dirty="0"/>
          </a:p>
        </p:txBody>
      </p:sp>
    </p:spTree>
    <p:extLst>
      <p:ext uri="{BB962C8B-B14F-4D97-AF65-F5344CB8AC3E}">
        <p14:creationId xmlns:p14="http://schemas.microsoft.com/office/powerpoint/2010/main" val="323521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detailed by the Title IX Process flowchart, when campus staff gain knowledge of possible allegations of Title IX sexual harassment the Campus Title IX Coordinator must reach out to complainant, make a determination regarding possible supportive measures, and make a determination as to whether an emergency removal is necessary.   If a formal complaint is ultimately filed the Campus Title IX Coordinator must provide notice of the formal complaint to the parties.   After providing the parties with notice of the complaint the Campus Title IX Coordinator must make a determination as to whether the complaint is subject to dismissal.   If the complaint is not dismissed,.   The Investigator will then proceed with the investigation and ultimately generate a written report.   Next, the Decisionmaker is required to oversee a process where parties may submit questions to each other and submit a response to the investigation report before ultimately issuing a written determination.   Finally, the parties may have right to submit an appeal of a complaint dismissal or written determination to the Appeal Officer.</a:t>
            </a:r>
          </a:p>
          <a:p>
            <a:endParaRPr lang="en-US" dirty="0"/>
          </a:p>
        </p:txBody>
      </p:sp>
    </p:spTree>
    <p:extLst>
      <p:ext uri="{BB962C8B-B14F-4D97-AF65-F5344CB8AC3E}">
        <p14:creationId xmlns:p14="http://schemas.microsoft.com/office/powerpoint/2010/main" val="2886469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District must designate and authorize at least one District Title IX Coordinator. Dr. Deborah Stewart is the District’s Title IX Coordinator.   The District may also designate additional employees to serve as “Deputy Title IX Coordinators” which we call the Campus Title IX coordinators at every campus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role of the Title IX Coordinator includes receiving complaints, advising complainants of the availability of supportive measures, explaining the process for filing a formal complaint to the complainant, potentially signing the formal complaint, implementing and monitoring supportive measures, and overseeing the formal complaint process.</a:t>
            </a:r>
          </a:p>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e0b42cde07_0_86: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e0b42cde07_0_86: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receiving a report of alleged sexual harassment, the Campus Title IX Coordinator must promptly contact the alleged victim to discuss the availability of supportive measures and consider their wishes with respect to the same.    Additionally, they are required to inform the alleged victim of their right to file a formal complaint, the process for filing a formal complaint, and explain the formal complaint process. A Campus Title IX coordinator must engage in such outreach even if no formal complaint has been filed by anyone.</a:t>
            </a:r>
          </a:p>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CUSTOM_5">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9">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5">
  <p:cSld name="TITLE_ONLY_3_1_1">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6">
  <p:cSld name="TITLE_ONLY_3_1_1_1">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313DB6-ED26-4CDB-9B79-CDFCB57E3CB2}"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57961-326D-4599-ACAF-1DB0979A76CC}" type="slidenum">
              <a:rPr lang="en-US" smtClean="0"/>
              <a:t>‹#›</a:t>
            </a:fld>
            <a:endParaRPr lang="en-US"/>
          </a:p>
        </p:txBody>
      </p:sp>
    </p:spTree>
    <p:extLst>
      <p:ext uri="{BB962C8B-B14F-4D97-AF65-F5344CB8AC3E}">
        <p14:creationId xmlns:p14="http://schemas.microsoft.com/office/powerpoint/2010/main" val="69767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29"/>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29"/>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8" name="Google Shape;148;p29"/>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49" name="Google Shape;149;p29"/>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50" name="Google Shape;150;p29"/>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1"/>
        <p:cNvGrpSpPr/>
        <p:nvPr/>
      </p:nvGrpSpPr>
      <p:grpSpPr>
        <a:xfrm>
          <a:off x="0" y="0"/>
          <a:ext cx="0" cy="0"/>
          <a:chOff x="0" y="0"/>
          <a:chExt cx="0" cy="0"/>
        </a:xfrm>
      </p:grpSpPr>
      <p:grpSp>
        <p:nvGrpSpPr>
          <p:cNvPr id="152" name="Google Shape;152;p30"/>
          <p:cNvGrpSpPr/>
          <p:nvPr/>
        </p:nvGrpSpPr>
        <p:grpSpPr>
          <a:xfrm>
            <a:off x="5970250" y="263551"/>
            <a:ext cx="3351902" cy="4696331"/>
            <a:chOff x="5913100" y="263551"/>
            <a:chExt cx="3351902" cy="4696331"/>
          </a:xfrm>
        </p:grpSpPr>
        <p:sp>
          <p:nvSpPr>
            <p:cNvPr id="153" name="Google Shape;153;p30"/>
            <p:cNvSpPr/>
            <p:nvPr/>
          </p:nvSpPr>
          <p:spPr>
            <a:xfrm rot="5400000">
              <a:off x="4779863" y="1396789"/>
              <a:ext cx="469480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30"/>
            <p:cNvSpPr/>
            <p:nvPr/>
          </p:nvSpPr>
          <p:spPr>
            <a:xfrm>
              <a:off x="7131402" y="265183"/>
              <a:ext cx="2133600" cy="46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5" name="Google Shape;155;p30"/>
          <p:cNvSpPr txBox="1">
            <a:spLocks noGrp="1"/>
          </p:cNvSpPr>
          <p:nvPr>
            <p:ph type="ctrTitle"/>
          </p:nvPr>
        </p:nvSpPr>
        <p:spPr>
          <a:xfrm>
            <a:off x="2275389" y="488400"/>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56" name="Google Shape;156;p30"/>
          <p:cNvSpPr txBox="1">
            <a:spLocks noGrp="1"/>
          </p:cNvSpPr>
          <p:nvPr>
            <p:ph type="subTitle" idx="1"/>
          </p:nvPr>
        </p:nvSpPr>
        <p:spPr>
          <a:xfrm>
            <a:off x="2620689" y="903448"/>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57" name="Google Shape;157;p30"/>
          <p:cNvSpPr txBox="1">
            <a:spLocks noGrp="1"/>
          </p:cNvSpPr>
          <p:nvPr>
            <p:ph type="title" idx="2" hasCustomPrompt="1"/>
          </p:nvPr>
        </p:nvSpPr>
        <p:spPr>
          <a:xfrm>
            <a:off x="5455900" y="693225"/>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58" name="Google Shape;158;p30"/>
          <p:cNvSpPr txBox="1">
            <a:spLocks noGrp="1"/>
          </p:cNvSpPr>
          <p:nvPr>
            <p:ph type="ctrTitle" idx="3"/>
          </p:nvPr>
        </p:nvSpPr>
        <p:spPr>
          <a:xfrm>
            <a:off x="2275389" y="1527850"/>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59" name="Google Shape;159;p30"/>
          <p:cNvSpPr txBox="1">
            <a:spLocks noGrp="1"/>
          </p:cNvSpPr>
          <p:nvPr>
            <p:ph type="subTitle" idx="4"/>
          </p:nvPr>
        </p:nvSpPr>
        <p:spPr>
          <a:xfrm>
            <a:off x="2550489" y="1941008"/>
            <a:ext cx="19767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0" name="Google Shape;160;p30"/>
          <p:cNvSpPr txBox="1">
            <a:spLocks noGrp="1"/>
          </p:cNvSpPr>
          <p:nvPr>
            <p:ph type="title" idx="5" hasCustomPrompt="1"/>
          </p:nvPr>
        </p:nvSpPr>
        <p:spPr>
          <a:xfrm>
            <a:off x="5455900" y="1765951"/>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61" name="Google Shape;161;p30"/>
          <p:cNvSpPr txBox="1">
            <a:spLocks noGrp="1"/>
          </p:cNvSpPr>
          <p:nvPr>
            <p:ph type="ctrTitle" idx="6"/>
          </p:nvPr>
        </p:nvSpPr>
        <p:spPr>
          <a:xfrm>
            <a:off x="2275389" y="3626109"/>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62" name="Google Shape;162;p30"/>
          <p:cNvSpPr txBox="1">
            <a:spLocks noGrp="1"/>
          </p:cNvSpPr>
          <p:nvPr>
            <p:ph type="title" idx="7" hasCustomPrompt="1"/>
          </p:nvPr>
        </p:nvSpPr>
        <p:spPr>
          <a:xfrm>
            <a:off x="5455900" y="2787361"/>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63" name="Google Shape;163;p30"/>
          <p:cNvSpPr txBox="1">
            <a:spLocks noGrp="1"/>
          </p:cNvSpPr>
          <p:nvPr>
            <p:ph type="ctrTitle" idx="8"/>
          </p:nvPr>
        </p:nvSpPr>
        <p:spPr>
          <a:xfrm>
            <a:off x="2275389" y="2587407"/>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4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64" name="Google Shape;164;p30"/>
          <p:cNvSpPr txBox="1">
            <a:spLocks noGrp="1"/>
          </p:cNvSpPr>
          <p:nvPr>
            <p:ph type="title" idx="9" hasCustomPrompt="1"/>
          </p:nvPr>
        </p:nvSpPr>
        <p:spPr>
          <a:xfrm>
            <a:off x="5455900" y="3808750"/>
            <a:ext cx="11604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65" name="Google Shape;165;p30"/>
          <p:cNvSpPr txBox="1">
            <a:spLocks noGrp="1"/>
          </p:cNvSpPr>
          <p:nvPr>
            <p:ph type="subTitle" idx="13"/>
          </p:nvPr>
        </p:nvSpPr>
        <p:spPr>
          <a:xfrm>
            <a:off x="2620689" y="4038707"/>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6" name="Google Shape;166;p30"/>
          <p:cNvSpPr txBox="1">
            <a:spLocks noGrp="1"/>
          </p:cNvSpPr>
          <p:nvPr>
            <p:ph type="subTitle" idx="14"/>
          </p:nvPr>
        </p:nvSpPr>
        <p:spPr>
          <a:xfrm>
            <a:off x="2550489" y="2999477"/>
            <a:ext cx="19767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7" name="Google Shape;167;p30"/>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0"/>
        <p:cNvGrpSpPr/>
        <p:nvPr/>
      </p:nvGrpSpPr>
      <p:grpSpPr>
        <a:xfrm>
          <a:off x="0" y="0"/>
          <a:ext cx="0" cy="0"/>
          <a:chOff x="0" y="0"/>
          <a:chExt cx="0" cy="0"/>
        </a:xfrm>
      </p:grpSpPr>
      <p:sp>
        <p:nvSpPr>
          <p:cNvPr id="171" name="Google Shape;171;p32"/>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72" name="Google Shape;172;p32"/>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32"/>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4"/>
        <p:cNvGrpSpPr/>
        <p:nvPr/>
      </p:nvGrpSpPr>
      <p:grpSpPr>
        <a:xfrm>
          <a:off x="0" y="0"/>
          <a:ext cx="0" cy="0"/>
          <a:chOff x="0" y="0"/>
          <a:chExt cx="0" cy="0"/>
        </a:xfrm>
      </p:grpSpPr>
      <p:sp>
        <p:nvSpPr>
          <p:cNvPr id="175" name="Google Shape;175;p33"/>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2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76" name="Google Shape;176;p33"/>
          <p:cNvSpPr txBox="1">
            <a:spLocks noGrp="1"/>
          </p:cNvSpPr>
          <p:nvPr>
            <p:ph type="ctrTitle" idx="2"/>
          </p:nvPr>
        </p:nvSpPr>
        <p:spPr>
          <a:xfrm>
            <a:off x="5319032" y="1167374"/>
            <a:ext cx="22635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177" name="Google Shape;177;p33"/>
          <p:cNvSpPr txBox="1">
            <a:spLocks noGrp="1"/>
          </p:cNvSpPr>
          <p:nvPr>
            <p:ph type="subTitle" idx="1"/>
          </p:nvPr>
        </p:nvSpPr>
        <p:spPr>
          <a:xfrm>
            <a:off x="5319033" y="1702945"/>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178" name="Google Shape;178;p33"/>
          <p:cNvSpPr txBox="1">
            <a:spLocks noGrp="1"/>
          </p:cNvSpPr>
          <p:nvPr>
            <p:ph type="ctrTitle" idx="3"/>
          </p:nvPr>
        </p:nvSpPr>
        <p:spPr>
          <a:xfrm>
            <a:off x="1563221" y="3127282"/>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179" name="Google Shape;179;p33"/>
          <p:cNvSpPr txBox="1">
            <a:spLocks noGrp="1"/>
          </p:cNvSpPr>
          <p:nvPr>
            <p:ph type="subTitle" idx="4"/>
          </p:nvPr>
        </p:nvSpPr>
        <p:spPr>
          <a:xfrm>
            <a:off x="1945321" y="3663184"/>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180"/>
        <p:cNvGrpSpPr/>
        <p:nvPr/>
      </p:nvGrpSpPr>
      <p:grpSpPr>
        <a:xfrm>
          <a:off x="0" y="0"/>
          <a:ext cx="0" cy="0"/>
          <a:chOff x="0" y="0"/>
          <a:chExt cx="0" cy="0"/>
        </a:xfrm>
      </p:grpSpPr>
      <p:sp>
        <p:nvSpPr>
          <p:cNvPr id="181" name="Google Shape;181;p34"/>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82" name="Google Shape;182;p34"/>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83"/>
        <p:cNvGrpSpPr/>
        <p:nvPr/>
      </p:nvGrpSpPr>
      <p:grpSpPr>
        <a:xfrm>
          <a:off x="0" y="0"/>
          <a:ext cx="0" cy="0"/>
          <a:chOff x="0" y="0"/>
          <a:chExt cx="0" cy="0"/>
        </a:xfrm>
      </p:grpSpPr>
      <p:sp>
        <p:nvSpPr>
          <p:cNvPr id="184" name="Google Shape;184;p3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85"/>
        <p:cNvGrpSpPr/>
        <p:nvPr/>
      </p:nvGrpSpPr>
      <p:grpSpPr>
        <a:xfrm>
          <a:off x="0" y="0"/>
          <a:ext cx="0" cy="0"/>
          <a:chOff x="0" y="0"/>
          <a:chExt cx="0" cy="0"/>
        </a:xfrm>
      </p:grpSpPr>
      <p:sp>
        <p:nvSpPr>
          <p:cNvPr id="186" name="Google Shape;186;p36"/>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36"/>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36"/>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36"/>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0" name="Google Shape;190;p36"/>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1" name="Google Shape;191;p36"/>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192" name="Google Shape;192;p36"/>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193" name="Google Shape;193;p36"/>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4" name="Google Shape;194;p36"/>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195" name="Google Shape;195;p36"/>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96"/>
        <p:cNvGrpSpPr/>
        <p:nvPr/>
      </p:nvGrpSpPr>
      <p:grpSpPr>
        <a:xfrm>
          <a:off x="0" y="0"/>
          <a:ext cx="0" cy="0"/>
          <a:chOff x="0" y="0"/>
          <a:chExt cx="0" cy="0"/>
        </a:xfrm>
      </p:grpSpPr>
      <p:sp>
        <p:nvSpPr>
          <p:cNvPr id="197" name="Google Shape;197;p37"/>
          <p:cNvSpPr/>
          <p:nvPr/>
        </p:nvSpPr>
        <p:spPr>
          <a:xfrm>
            <a:off x="5179831" y="-673306"/>
            <a:ext cx="4430900" cy="25806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37"/>
          <p:cNvSpPr txBox="1">
            <a:spLocks noGrp="1"/>
          </p:cNvSpPr>
          <p:nvPr>
            <p:ph type="subTitle" idx="1"/>
          </p:nvPr>
        </p:nvSpPr>
        <p:spPr>
          <a:xfrm>
            <a:off x="4767706" y="641536"/>
            <a:ext cx="3156000" cy="631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Abel"/>
                <a:ea typeface="Abel"/>
                <a:cs typeface="Abel"/>
                <a:sym typeface="Abel"/>
              </a:defRPr>
            </a:lvl1pPr>
            <a:lvl2pPr lvl="1" algn="r" rtl="0">
              <a:spcBef>
                <a:spcPts val="1600"/>
              </a:spcBef>
              <a:spcAft>
                <a:spcPts val="0"/>
              </a:spcAft>
              <a:buNone/>
              <a:defRPr>
                <a:solidFill>
                  <a:schemeClr val="dk1"/>
                </a:solidFill>
                <a:latin typeface="Abel"/>
                <a:ea typeface="Abel"/>
                <a:cs typeface="Abel"/>
                <a:sym typeface="Abel"/>
              </a:defRPr>
            </a:lvl2pPr>
            <a:lvl3pPr lvl="2" algn="r" rtl="0">
              <a:spcBef>
                <a:spcPts val="1600"/>
              </a:spcBef>
              <a:spcAft>
                <a:spcPts val="0"/>
              </a:spcAft>
              <a:buNone/>
              <a:defRPr>
                <a:solidFill>
                  <a:schemeClr val="dk1"/>
                </a:solidFill>
                <a:latin typeface="Abel"/>
                <a:ea typeface="Abel"/>
                <a:cs typeface="Abel"/>
                <a:sym typeface="Abel"/>
              </a:defRPr>
            </a:lvl3pPr>
            <a:lvl4pPr lvl="3" algn="r" rtl="0">
              <a:spcBef>
                <a:spcPts val="1600"/>
              </a:spcBef>
              <a:spcAft>
                <a:spcPts val="0"/>
              </a:spcAft>
              <a:buNone/>
              <a:defRPr>
                <a:solidFill>
                  <a:schemeClr val="dk1"/>
                </a:solidFill>
                <a:latin typeface="Abel"/>
                <a:ea typeface="Abel"/>
                <a:cs typeface="Abel"/>
                <a:sym typeface="Abel"/>
              </a:defRPr>
            </a:lvl4pPr>
            <a:lvl5pPr lvl="4" algn="r" rtl="0">
              <a:spcBef>
                <a:spcPts val="1600"/>
              </a:spcBef>
              <a:spcAft>
                <a:spcPts val="0"/>
              </a:spcAft>
              <a:buNone/>
              <a:defRPr>
                <a:solidFill>
                  <a:schemeClr val="dk1"/>
                </a:solidFill>
                <a:latin typeface="Abel"/>
                <a:ea typeface="Abel"/>
                <a:cs typeface="Abel"/>
                <a:sym typeface="Abel"/>
              </a:defRPr>
            </a:lvl5pPr>
            <a:lvl6pPr lvl="5" algn="r" rtl="0">
              <a:spcBef>
                <a:spcPts val="1600"/>
              </a:spcBef>
              <a:spcAft>
                <a:spcPts val="0"/>
              </a:spcAft>
              <a:buNone/>
              <a:defRPr>
                <a:solidFill>
                  <a:schemeClr val="dk1"/>
                </a:solidFill>
                <a:latin typeface="Abel"/>
                <a:ea typeface="Abel"/>
                <a:cs typeface="Abel"/>
                <a:sym typeface="Abel"/>
              </a:defRPr>
            </a:lvl6pPr>
            <a:lvl7pPr lvl="6" algn="r" rtl="0">
              <a:spcBef>
                <a:spcPts val="1600"/>
              </a:spcBef>
              <a:spcAft>
                <a:spcPts val="0"/>
              </a:spcAft>
              <a:buNone/>
              <a:defRPr>
                <a:solidFill>
                  <a:schemeClr val="dk1"/>
                </a:solidFill>
                <a:latin typeface="Abel"/>
                <a:ea typeface="Abel"/>
                <a:cs typeface="Abel"/>
                <a:sym typeface="Abel"/>
              </a:defRPr>
            </a:lvl7pPr>
            <a:lvl8pPr lvl="7" algn="r" rtl="0">
              <a:spcBef>
                <a:spcPts val="1600"/>
              </a:spcBef>
              <a:spcAft>
                <a:spcPts val="0"/>
              </a:spcAft>
              <a:buNone/>
              <a:defRPr>
                <a:solidFill>
                  <a:schemeClr val="dk1"/>
                </a:solidFill>
                <a:latin typeface="Abel"/>
                <a:ea typeface="Abel"/>
                <a:cs typeface="Abel"/>
                <a:sym typeface="Abel"/>
              </a:defRPr>
            </a:lvl8pPr>
            <a:lvl9pPr lvl="8" algn="r" rtl="0">
              <a:spcBef>
                <a:spcPts val="1600"/>
              </a:spcBef>
              <a:spcAft>
                <a:spcPts val="1600"/>
              </a:spcAft>
              <a:buNone/>
              <a:defRPr>
                <a:solidFill>
                  <a:schemeClr val="dk1"/>
                </a:solidFill>
                <a:latin typeface="Abel"/>
                <a:ea typeface="Abel"/>
                <a:cs typeface="Abel"/>
                <a:sym typeface="Abel"/>
              </a:defRPr>
            </a:lvl9pPr>
          </a:lstStyle>
          <a:p>
            <a:endParaRPr/>
          </a:p>
        </p:txBody>
      </p:sp>
      <p:sp>
        <p:nvSpPr>
          <p:cNvPr id="199" name="Google Shape;199;p37"/>
          <p:cNvSpPr txBox="1">
            <a:spLocks noGrp="1"/>
          </p:cNvSpPr>
          <p:nvPr>
            <p:ph type="subTitle" idx="2"/>
          </p:nvPr>
        </p:nvSpPr>
        <p:spPr>
          <a:xfrm>
            <a:off x="6102706" y="1461846"/>
            <a:ext cx="1821000" cy="213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200">
                <a:solidFill>
                  <a:schemeClr val="dk1"/>
                </a:solidFill>
              </a:defRPr>
            </a:lvl1pPr>
            <a:lvl2pPr lvl="1" rtl="0">
              <a:spcBef>
                <a:spcPts val="1600"/>
              </a:spcBef>
              <a:spcAft>
                <a:spcPts val="0"/>
              </a:spcAft>
              <a:buNone/>
              <a:defRPr sz="1200">
                <a:solidFill>
                  <a:schemeClr val="dk1"/>
                </a:solidFill>
              </a:defRPr>
            </a:lvl2pPr>
            <a:lvl3pPr lvl="2" rtl="0">
              <a:spcBef>
                <a:spcPts val="1600"/>
              </a:spcBef>
              <a:spcAft>
                <a:spcPts val="0"/>
              </a:spcAft>
              <a:buNone/>
              <a:defRPr sz="1200">
                <a:solidFill>
                  <a:schemeClr val="dk1"/>
                </a:solidFill>
              </a:defRPr>
            </a:lvl3pPr>
            <a:lvl4pPr lvl="3" rtl="0">
              <a:spcBef>
                <a:spcPts val="1600"/>
              </a:spcBef>
              <a:spcAft>
                <a:spcPts val="0"/>
              </a:spcAft>
              <a:buNone/>
              <a:defRPr sz="1200">
                <a:solidFill>
                  <a:schemeClr val="dk1"/>
                </a:solidFill>
              </a:defRPr>
            </a:lvl4pPr>
            <a:lvl5pPr lvl="4" rtl="0">
              <a:spcBef>
                <a:spcPts val="1600"/>
              </a:spcBef>
              <a:spcAft>
                <a:spcPts val="0"/>
              </a:spcAft>
              <a:buNone/>
              <a:defRPr sz="1200">
                <a:solidFill>
                  <a:schemeClr val="dk1"/>
                </a:solidFill>
              </a:defRPr>
            </a:lvl5pPr>
            <a:lvl6pPr lvl="5" rtl="0">
              <a:spcBef>
                <a:spcPts val="1600"/>
              </a:spcBef>
              <a:spcAft>
                <a:spcPts val="0"/>
              </a:spcAft>
              <a:buNone/>
              <a:defRPr sz="1200">
                <a:solidFill>
                  <a:schemeClr val="dk1"/>
                </a:solidFill>
              </a:defRPr>
            </a:lvl6pPr>
            <a:lvl7pPr lvl="6" rtl="0">
              <a:spcBef>
                <a:spcPts val="1600"/>
              </a:spcBef>
              <a:spcAft>
                <a:spcPts val="0"/>
              </a:spcAft>
              <a:buNone/>
              <a:defRPr sz="1200">
                <a:solidFill>
                  <a:schemeClr val="dk1"/>
                </a:solidFill>
              </a:defRPr>
            </a:lvl7pPr>
            <a:lvl8pPr lvl="7" rtl="0">
              <a:spcBef>
                <a:spcPts val="1600"/>
              </a:spcBef>
              <a:spcAft>
                <a:spcPts val="0"/>
              </a:spcAft>
              <a:buNone/>
              <a:defRPr sz="1200">
                <a:solidFill>
                  <a:schemeClr val="dk1"/>
                </a:solidFill>
              </a:defRPr>
            </a:lvl8pPr>
            <a:lvl9pPr lvl="8" rtl="0">
              <a:spcBef>
                <a:spcPts val="1600"/>
              </a:spcBef>
              <a:spcAft>
                <a:spcPts val="1600"/>
              </a:spcAft>
              <a:buNone/>
              <a:defRPr sz="1200">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00"/>
        <p:cNvGrpSpPr/>
        <p:nvPr/>
      </p:nvGrpSpPr>
      <p:grpSpPr>
        <a:xfrm>
          <a:off x="0" y="0"/>
          <a:ext cx="0" cy="0"/>
          <a:chOff x="0" y="0"/>
          <a:chExt cx="0" cy="0"/>
        </a:xfrm>
      </p:grpSpPr>
      <p:sp>
        <p:nvSpPr>
          <p:cNvPr id="201" name="Google Shape;201;p3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02" name="Google Shape;202;p38"/>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203"/>
        <p:cNvGrpSpPr/>
        <p:nvPr/>
      </p:nvGrpSpPr>
      <p:grpSpPr>
        <a:xfrm>
          <a:off x="0" y="0"/>
          <a:ext cx="0" cy="0"/>
          <a:chOff x="0" y="0"/>
          <a:chExt cx="0" cy="0"/>
        </a:xfrm>
      </p:grpSpPr>
      <p:sp>
        <p:nvSpPr>
          <p:cNvPr id="204" name="Google Shape;204;p39"/>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05;p39"/>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06" name="Google Shape;206;p39"/>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07" name="Google Shape;207;p39"/>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08" name="Google Shape;208;p39"/>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09" name="Google Shape;209;p39"/>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0" name="Google Shape;210;p39"/>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1" name="Google Shape;211;p39"/>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2" name="Google Shape;212;p39"/>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3" name="Google Shape;213;p39"/>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4" name="Google Shape;214;p39"/>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5" name="Google Shape;215;p39"/>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216" name="Google Shape;216;p39"/>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17" name="Google Shape;217;p39"/>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title">
  <p:cSld name="CUSTOM_5">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6000">
                <a:solidFill>
                  <a:schemeClr val="accent1"/>
                </a:solidFill>
              </a:defRPr>
            </a:lvl1pPr>
            <a:lvl2pPr lvl="1" rtl="0">
              <a:spcBef>
                <a:spcPts val="0"/>
              </a:spcBef>
              <a:spcAft>
                <a:spcPts val="0"/>
              </a:spcAft>
              <a:buNone/>
              <a:defRPr sz="6000">
                <a:solidFill>
                  <a:schemeClr val="accent1"/>
                </a:solidFill>
              </a:defRPr>
            </a:lvl2pPr>
            <a:lvl3pPr lvl="2" rtl="0">
              <a:spcBef>
                <a:spcPts val="0"/>
              </a:spcBef>
              <a:spcAft>
                <a:spcPts val="0"/>
              </a:spcAft>
              <a:buNone/>
              <a:defRPr sz="6000">
                <a:solidFill>
                  <a:schemeClr val="accent1"/>
                </a:solidFill>
              </a:defRPr>
            </a:lvl3pPr>
            <a:lvl4pPr lvl="3" rtl="0">
              <a:spcBef>
                <a:spcPts val="0"/>
              </a:spcBef>
              <a:spcAft>
                <a:spcPts val="0"/>
              </a:spcAft>
              <a:buNone/>
              <a:defRPr sz="6000">
                <a:solidFill>
                  <a:schemeClr val="accent1"/>
                </a:solidFill>
              </a:defRPr>
            </a:lvl4pPr>
            <a:lvl5pPr lvl="4" rtl="0">
              <a:spcBef>
                <a:spcPts val="0"/>
              </a:spcBef>
              <a:spcAft>
                <a:spcPts val="0"/>
              </a:spcAft>
              <a:buNone/>
              <a:defRPr sz="6000">
                <a:solidFill>
                  <a:schemeClr val="accent1"/>
                </a:solidFill>
              </a:defRPr>
            </a:lvl5pPr>
            <a:lvl6pPr lvl="5" rtl="0">
              <a:spcBef>
                <a:spcPts val="0"/>
              </a:spcBef>
              <a:spcAft>
                <a:spcPts val="0"/>
              </a:spcAft>
              <a:buNone/>
              <a:defRPr sz="6000">
                <a:solidFill>
                  <a:schemeClr val="accent1"/>
                </a:solidFill>
              </a:defRPr>
            </a:lvl6pPr>
            <a:lvl7pPr lvl="6" rtl="0">
              <a:spcBef>
                <a:spcPts val="0"/>
              </a:spcBef>
              <a:spcAft>
                <a:spcPts val="0"/>
              </a:spcAft>
              <a:buNone/>
              <a:defRPr sz="6000">
                <a:solidFill>
                  <a:schemeClr val="accent1"/>
                </a:solidFill>
              </a:defRPr>
            </a:lvl7pPr>
            <a:lvl8pPr lvl="7" rtl="0">
              <a:spcBef>
                <a:spcPts val="0"/>
              </a:spcBef>
              <a:spcAft>
                <a:spcPts val="0"/>
              </a:spcAft>
              <a:buNone/>
              <a:defRPr sz="6000">
                <a:solidFill>
                  <a:schemeClr val="accent1"/>
                </a:solidFill>
              </a:defRPr>
            </a:lvl8pPr>
            <a:lvl9pPr lvl="8" rtl="0">
              <a:spcBef>
                <a:spcPts val="0"/>
              </a:spcBef>
              <a:spcAft>
                <a:spcPts val="0"/>
              </a:spcAft>
              <a:buNone/>
              <a:defRPr sz="6000">
                <a:solidFill>
                  <a:schemeClr val="accen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CUSTOM_9">
    <p:spTree>
      <p:nvGrpSpPr>
        <p:cNvPr id="1" name="Shape 220"/>
        <p:cNvGrpSpPr/>
        <p:nvPr/>
      </p:nvGrpSpPr>
      <p:grpSpPr>
        <a:xfrm>
          <a:off x="0" y="0"/>
          <a:ext cx="0" cy="0"/>
          <a:chOff x="0" y="0"/>
          <a:chExt cx="0" cy="0"/>
        </a:xfrm>
      </p:grpSpPr>
      <p:sp>
        <p:nvSpPr>
          <p:cNvPr id="221" name="Google Shape;221;p41"/>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222" name="Google Shape;222;p41"/>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23" name="Google Shape;223;p41"/>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24" name="Google Shape;224;p41"/>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225" name="Google Shape;225;p41"/>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26" name="Google Shape;226;p41"/>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227" name="Google Shape;227;p41"/>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28" name="Google Shape;228;p41"/>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229" name="Google Shape;229;p41"/>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230"/>
        <p:cNvGrpSpPr/>
        <p:nvPr/>
      </p:nvGrpSpPr>
      <p:grpSpPr>
        <a:xfrm>
          <a:off x="0" y="0"/>
          <a:ext cx="0" cy="0"/>
          <a:chOff x="0" y="0"/>
          <a:chExt cx="0" cy="0"/>
        </a:xfrm>
      </p:grpSpPr>
      <p:sp>
        <p:nvSpPr>
          <p:cNvPr id="231" name="Google Shape;231;p42"/>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42"/>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_ONLY_3_1_1">
    <p:spTree>
      <p:nvGrpSpPr>
        <p:cNvPr id="1" name="Shape 233"/>
        <p:cNvGrpSpPr/>
        <p:nvPr/>
      </p:nvGrpSpPr>
      <p:grpSpPr>
        <a:xfrm>
          <a:off x="0" y="0"/>
          <a:ext cx="0" cy="0"/>
          <a:chOff x="0" y="0"/>
          <a:chExt cx="0" cy="0"/>
        </a:xfrm>
      </p:grpSpPr>
      <p:sp>
        <p:nvSpPr>
          <p:cNvPr id="234" name="Google Shape;234;p43"/>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43"/>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6">
  <p:cSld name="TITLE_ONLY_3_1_1_1">
    <p:spTree>
      <p:nvGrpSpPr>
        <p:cNvPr id="1" name="Shape 236"/>
        <p:cNvGrpSpPr/>
        <p:nvPr/>
      </p:nvGrpSpPr>
      <p:grpSpPr>
        <a:xfrm>
          <a:off x="0" y="0"/>
          <a:ext cx="0" cy="0"/>
          <a:chOff x="0" y="0"/>
          <a:chExt cx="0" cy="0"/>
        </a:xfrm>
      </p:grpSpPr>
      <p:sp>
        <p:nvSpPr>
          <p:cNvPr id="237" name="Google Shape;237;p44"/>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38" name="Google Shape;238;p44"/>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CUSTOM_7">
    <p:spTree>
      <p:nvGrpSpPr>
        <p:cNvPr id="1" name="Shape 239"/>
        <p:cNvGrpSpPr/>
        <p:nvPr/>
      </p:nvGrpSpPr>
      <p:grpSpPr>
        <a:xfrm>
          <a:off x="0" y="0"/>
          <a:ext cx="0" cy="0"/>
          <a:chOff x="0" y="0"/>
          <a:chExt cx="0" cy="0"/>
        </a:xfrm>
      </p:grpSpPr>
      <p:sp>
        <p:nvSpPr>
          <p:cNvPr id="240" name="Google Shape;240;p45"/>
          <p:cNvSpPr txBox="1">
            <a:spLocks noGrp="1"/>
          </p:cNvSpPr>
          <p:nvPr>
            <p:ph type="subTitle" idx="1"/>
          </p:nvPr>
        </p:nvSpPr>
        <p:spPr>
          <a:xfrm>
            <a:off x="878783" y="1949134"/>
            <a:ext cx="1968000" cy="111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100"/>
              <a:buNone/>
              <a:defRPr sz="1200">
                <a:solidFill>
                  <a:schemeClr val="dk1"/>
                </a:solidFill>
              </a:defRPr>
            </a:lvl1pPr>
            <a:lvl2pPr lvl="1" rtl="0">
              <a:lnSpc>
                <a:spcPct val="100000"/>
              </a:lnSpc>
              <a:spcBef>
                <a:spcPts val="0"/>
              </a:spcBef>
              <a:spcAft>
                <a:spcPts val="0"/>
              </a:spcAft>
              <a:buClr>
                <a:srgbClr val="000000"/>
              </a:buClr>
              <a:buSzPts val="1100"/>
              <a:buNone/>
              <a:defRPr sz="1100">
                <a:solidFill>
                  <a:srgbClr val="000000"/>
                </a:solidFill>
              </a:defRPr>
            </a:lvl2pPr>
            <a:lvl3pPr lvl="2" rtl="0">
              <a:lnSpc>
                <a:spcPct val="100000"/>
              </a:lnSpc>
              <a:spcBef>
                <a:spcPts val="0"/>
              </a:spcBef>
              <a:spcAft>
                <a:spcPts val="0"/>
              </a:spcAft>
              <a:buClr>
                <a:srgbClr val="000000"/>
              </a:buClr>
              <a:buSzPts val="1100"/>
              <a:buNone/>
              <a:defRPr sz="1100">
                <a:solidFill>
                  <a:srgbClr val="000000"/>
                </a:solidFill>
              </a:defRPr>
            </a:lvl3pPr>
            <a:lvl4pPr lvl="3" rtl="0">
              <a:lnSpc>
                <a:spcPct val="100000"/>
              </a:lnSpc>
              <a:spcBef>
                <a:spcPts val="0"/>
              </a:spcBef>
              <a:spcAft>
                <a:spcPts val="0"/>
              </a:spcAft>
              <a:buClr>
                <a:srgbClr val="000000"/>
              </a:buClr>
              <a:buSzPts val="1100"/>
              <a:buNone/>
              <a:defRPr sz="1100">
                <a:solidFill>
                  <a:srgbClr val="000000"/>
                </a:solidFill>
              </a:defRPr>
            </a:lvl4pPr>
            <a:lvl5pPr lvl="4" rtl="0">
              <a:lnSpc>
                <a:spcPct val="100000"/>
              </a:lnSpc>
              <a:spcBef>
                <a:spcPts val="0"/>
              </a:spcBef>
              <a:spcAft>
                <a:spcPts val="0"/>
              </a:spcAft>
              <a:buClr>
                <a:srgbClr val="000000"/>
              </a:buClr>
              <a:buSzPts val="1100"/>
              <a:buNone/>
              <a:defRPr sz="1100">
                <a:solidFill>
                  <a:srgbClr val="000000"/>
                </a:solidFill>
              </a:defRPr>
            </a:lvl5pPr>
            <a:lvl6pPr lvl="5" rtl="0">
              <a:lnSpc>
                <a:spcPct val="100000"/>
              </a:lnSpc>
              <a:spcBef>
                <a:spcPts val="0"/>
              </a:spcBef>
              <a:spcAft>
                <a:spcPts val="0"/>
              </a:spcAft>
              <a:buClr>
                <a:srgbClr val="000000"/>
              </a:buClr>
              <a:buSzPts val="1100"/>
              <a:buNone/>
              <a:defRPr sz="1100">
                <a:solidFill>
                  <a:srgbClr val="000000"/>
                </a:solidFill>
              </a:defRPr>
            </a:lvl6pPr>
            <a:lvl7pPr lvl="6" rtl="0">
              <a:lnSpc>
                <a:spcPct val="100000"/>
              </a:lnSpc>
              <a:spcBef>
                <a:spcPts val="0"/>
              </a:spcBef>
              <a:spcAft>
                <a:spcPts val="0"/>
              </a:spcAft>
              <a:buClr>
                <a:srgbClr val="000000"/>
              </a:buClr>
              <a:buSzPts val="1100"/>
              <a:buNone/>
              <a:defRPr sz="1100">
                <a:solidFill>
                  <a:srgbClr val="000000"/>
                </a:solidFill>
              </a:defRPr>
            </a:lvl7pPr>
            <a:lvl8pPr lvl="7" rtl="0">
              <a:lnSpc>
                <a:spcPct val="100000"/>
              </a:lnSpc>
              <a:spcBef>
                <a:spcPts val="0"/>
              </a:spcBef>
              <a:spcAft>
                <a:spcPts val="0"/>
              </a:spcAft>
              <a:buClr>
                <a:srgbClr val="000000"/>
              </a:buClr>
              <a:buSzPts val="1100"/>
              <a:buNone/>
              <a:defRPr sz="1100">
                <a:solidFill>
                  <a:srgbClr val="000000"/>
                </a:solidFill>
              </a:defRPr>
            </a:lvl8pPr>
            <a:lvl9pPr lvl="8"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1" name="Google Shape;241;p45"/>
          <p:cNvSpPr txBox="1">
            <a:spLocks noGrp="1"/>
          </p:cNvSpPr>
          <p:nvPr>
            <p:ph type="subTitle" idx="2"/>
          </p:nvPr>
        </p:nvSpPr>
        <p:spPr>
          <a:xfrm>
            <a:off x="3676965" y="1949140"/>
            <a:ext cx="1786200" cy="111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0000"/>
              </a:buClr>
              <a:buSzPts val="1100"/>
              <a:buNone/>
              <a:defRPr sz="12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2" name="Google Shape;242;p45"/>
          <p:cNvSpPr txBox="1">
            <a:spLocks noGrp="1"/>
          </p:cNvSpPr>
          <p:nvPr>
            <p:ph type="ctrTitle"/>
          </p:nvPr>
        </p:nvSpPr>
        <p:spPr>
          <a:xfrm>
            <a:off x="881601" y="3416350"/>
            <a:ext cx="1451400" cy="38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400" b="0"/>
            </a:lvl1pPr>
            <a:lvl2pPr lvl="1" rtl="0">
              <a:spcBef>
                <a:spcPts val="0"/>
              </a:spcBef>
              <a:spcAft>
                <a:spcPts val="0"/>
              </a:spcAft>
              <a:buClr>
                <a:srgbClr val="000000"/>
              </a:buClr>
              <a:buSzPts val="1400"/>
              <a:buNone/>
              <a:defRPr sz="1400" b="0">
                <a:solidFill>
                  <a:srgbClr val="000000"/>
                </a:solidFill>
              </a:defRPr>
            </a:lvl2pPr>
            <a:lvl3pPr lvl="2" rtl="0">
              <a:spcBef>
                <a:spcPts val="0"/>
              </a:spcBef>
              <a:spcAft>
                <a:spcPts val="0"/>
              </a:spcAft>
              <a:buClr>
                <a:srgbClr val="000000"/>
              </a:buClr>
              <a:buSzPts val="1400"/>
              <a:buNone/>
              <a:defRPr sz="1400" b="0">
                <a:solidFill>
                  <a:srgbClr val="000000"/>
                </a:solidFill>
              </a:defRPr>
            </a:lvl3pPr>
            <a:lvl4pPr lvl="3" rtl="0">
              <a:spcBef>
                <a:spcPts val="0"/>
              </a:spcBef>
              <a:spcAft>
                <a:spcPts val="0"/>
              </a:spcAft>
              <a:buClr>
                <a:srgbClr val="000000"/>
              </a:buClr>
              <a:buSzPts val="1400"/>
              <a:buNone/>
              <a:defRPr sz="1400" b="0">
                <a:solidFill>
                  <a:srgbClr val="000000"/>
                </a:solidFill>
              </a:defRPr>
            </a:lvl4pPr>
            <a:lvl5pPr lvl="4" rtl="0">
              <a:spcBef>
                <a:spcPts val="0"/>
              </a:spcBef>
              <a:spcAft>
                <a:spcPts val="0"/>
              </a:spcAft>
              <a:buClr>
                <a:srgbClr val="000000"/>
              </a:buClr>
              <a:buSzPts val="1400"/>
              <a:buNone/>
              <a:defRPr sz="1400" b="0">
                <a:solidFill>
                  <a:srgbClr val="000000"/>
                </a:solidFill>
              </a:defRPr>
            </a:lvl5pPr>
            <a:lvl6pPr lvl="5" rtl="0">
              <a:spcBef>
                <a:spcPts val="0"/>
              </a:spcBef>
              <a:spcAft>
                <a:spcPts val="0"/>
              </a:spcAft>
              <a:buClr>
                <a:srgbClr val="000000"/>
              </a:buClr>
              <a:buSzPts val="1400"/>
              <a:buNone/>
              <a:defRPr sz="1400" b="0">
                <a:solidFill>
                  <a:srgbClr val="000000"/>
                </a:solidFill>
              </a:defRPr>
            </a:lvl6pPr>
            <a:lvl7pPr lvl="6" rtl="0">
              <a:spcBef>
                <a:spcPts val="0"/>
              </a:spcBef>
              <a:spcAft>
                <a:spcPts val="0"/>
              </a:spcAft>
              <a:buClr>
                <a:srgbClr val="000000"/>
              </a:buClr>
              <a:buSzPts val="1400"/>
              <a:buNone/>
              <a:defRPr sz="1400" b="0">
                <a:solidFill>
                  <a:srgbClr val="000000"/>
                </a:solidFill>
              </a:defRPr>
            </a:lvl7pPr>
            <a:lvl8pPr lvl="7" rtl="0">
              <a:spcBef>
                <a:spcPts val="0"/>
              </a:spcBef>
              <a:spcAft>
                <a:spcPts val="0"/>
              </a:spcAft>
              <a:buClr>
                <a:srgbClr val="000000"/>
              </a:buClr>
              <a:buSzPts val="1400"/>
              <a:buNone/>
              <a:defRPr sz="1400" b="0">
                <a:solidFill>
                  <a:srgbClr val="000000"/>
                </a:solidFill>
              </a:defRPr>
            </a:lvl8pPr>
            <a:lvl9pPr lvl="8" rtl="0">
              <a:spcBef>
                <a:spcPts val="0"/>
              </a:spcBef>
              <a:spcAft>
                <a:spcPts val="0"/>
              </a:spcAft>
              <a:buClr>
                <a:srgbClr val="000000"/>
              </a:buClr>
              <a:buSzPts val="1400"/>
              <a:buNone/>
              <a:defRPr sz="1400" b="0">
                <a:solidFill>
                  <a:srgbClr val="000000"/>
                </a:solidFill>
              </a:defRPr>
            </a:lvl9pPr>
          </a:lstStyle>
          <a:p>
            <a:endParaRPr/>
          </a:p>
        </p:txBody>
      </p:sp>
      <p:sp>
        <p:nvSpPr>
          <p:cNvPr id="243" name="Google Shape;243;p45"/>
          <p:cNvSpPr txBox="1">
            <a:spLocks noGrp="1"/>
          </p:cNvSpPr>
          <p:nvPr>
            <p:ph type="ctrTitle" idx="3"/>
          </p:nvPr>
        </p:nvSpPr>
        <p:spPr>
          <a:xfrm>
            <a:off x="3684360" y="3416350"/>
            <a:ext cx="17889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b="0"/>
            </a:lvl1pPr>
            <a:lvl2pPr lvl="1" algn="ctr" rtl="0">
              <a:spcBef>
                <a:spcPts val="0"/>
              </a:spcBef>
              <a:spcAft>
                <a:spcPts val="0"/>
              </a:spcAft>
              <a:buClr>
                <a:srgbClr val="000000"/>
              </a:buClr>
              <a:buSzPts val="1400"/>
              <a:buNone/>
              <a:defRPr sz="1400" b="0">
                <a:solidFill>
                  <a:srgbClr val="000000"/>
                </a:solidFill>
              </a:defRPr>
            </a:lvl2pPr>
            <a:lvl3pPr lvl="2" algn="ctr" rtl="0">
              <a:spcBef>
                <a:spcPts val="0"/>
              </a:spcBef>
              <a:spcAft>
                <a:spcPts val="0"/>
              </a:spcAft>
              <a:buClr>
                <a:srgbClr val="000000"/>
              </a:buClr>
              <a:buSzPts val="1400"/>
              <a:buNone/>
              <a:defRPr sz="1400" b="0">
                <a:solidFill>
                  <a:srgbClr val="000000"/>
                </a:solidFill>
              </a:defRPr>
            </a:lvl3pPr>
            <a:lvl4pPr lvl="3" algn="ctr" rtl="0">
              <a:spcBef>
                <a:spcPts val="0"/>
              </a:spcBef>
              <a:spcAft>
                <a:spcPts val="0"/>
              </a:spcAft>
              <a:buClr>
                <a:srgbClr val="000000"/>
              </a:buClr>
              <a:buSzPts val="1400"/>
              <a:buNone/>
              <a:defRPr sz="1400" b="0">
                <a:solidFill>
                  <a:srgbClr val="000000"/>
                </a:solidFill>
              </a:defRPr>
            </a:lvl4pPr>
            <a:lvl5pPr lvl="4" algn="ctr" rtl="0">
              <a:spcBef>
                <a:spcPts val="0"/>
              </a:spcBef>
              <a:spcAft>
                <a:spcPts val="0"/>
              </a:spcAft>
              <a:buClr>
                <a:srgbClr val="000000"/>
              </a:buClr>
              <a:buSzPts val="1400"/>
              <a:buNone/>
              <a:defRPr sz="1400" b="0">
                <a:solidFill>
                  <a:srgbClr val="000000"/>
                </a:solidFill>
              </a:defRPr>
            </a:lvl5pPr>
            <a:lvl6pPr lvl="5" algn="ctr" rtl="0">
              <a:spcBef>
                <a:spcPts val="0"/>
              </a:spcBef>
              <a:spcAft>
                <a:spcPts val="0"/>
              </a:spcAft>
              <a:buClr>
                <a:srgbClr val="000000"/>
              </a:buClr>
              <a:buSzPts val="1400"/>
              <a:buNone/>
              <a:defRPr sz="1400" b="0">
                <a:solidFill>
                  <a:srgbClr val="000000"/>
                </a:solidFill>
              </a:defRPr>
            </a:lvl6pPr>
            <a:lvl7pPr lvl="6" algn="ctr" rtl="0">
              <a:spcBef>
                <a:spcPts val="0"/>
              </a:spcBef>
              <a:spcAft>
                <a:spcPts val="0"/>
              </a:spcAft>
              <a:buClr>
                <a:srgbClr val="000000"/>
              </a:buClr>
              <a:buSzPts val="1400"/>
              <a:buNone/>
              <a:defRPr sz="1400" b="0">
                <a:solidFill>
                  <a:srgbClr val="000000"/>
                </a:solidFill>
              </a:defRPr>
            </a:lvl7pPr>
            <a:lvl8pPr lvl="7" algn="ctr" rtl="0">
              <a:spcBef>
                <a:spcPts val="0"/>
              </a:spcBef>
              <a:spcAft>
                <a:spcPts val="0"/>
              </a:spcAft>
              <a:buClr>
                <a:srgbClr val="000000"/>
              </a:buClr>
              <a:buSzPts val="1400"/>
              <a:buNone/>
              <a:defRPr sz="1400" b="0">
                <a:solidFill>
                  <a:srgbClr val="000000"/>
                </a:solidFill>
              </a:defRPr>
            </a:lvl8pPr>
            <a:lvl9pPr lvl="8" algn="ctr" rtl="0">
              <a:spcBef>
                <a:spcPts val="0"/>
              </a:spcBef>
              <a:spcAft>
                <a:spcPts val="0"/>
              </a:spcAft>
              <a:buClr>
                <a:srgbClr val="000000"/>
              </a:buClr>
              <a:buSzPts val="1400"/>
              <a:buNone/>
              <a:defRPr sz="1400" b="0">
                <a:solidFill>
                  <a:srgbClr val="000000"/>
                </a:solidFill>
              </a:defRPr>
            </a:lvl9pPr>
          </a:lstStyle>
          <a:p>
            <a:endParaRPr/>
          </a:p>
        </p:txBody>
      </p:sp>
      <p:sp>
        <p:nvSpPr>
          <p:cNvPr id="244" name="Google Shape;244;p45"/>
          <p:cNvSpPr txBox="1">
            <a:spLocks noGrp="1"/>
          </p:cNvSpPr>
          <p:nvPr>
            <p:ph type="subTitle" idx="4"/>
          </p:nvPr>
        </p:nvSpPr>
        <p:spPr>
          <a:xfrm>
            <a:off x="6472882" y="1949140"/>
            <a:ext cx="1786200" cy="1112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000000"/>
              </a:buClr>
              <a:buSzPts val="1100"/>
              <a:buNone/>
              <a:defRPr sz="1200">
                <a:solidFill>
                  <a:schemeClr val="dk1"/>
                </a:solidFill>
              </a:defRPr>
            </a:lvl1pPr>
            <a:lvl2pPr lvl="1" algn="r" rtl="0">
              <a:lnSpc>
                <a:spcPct val="100000"/>
              </a:lnSpc>
              <a:spcBef>
                <a:spcPts val="0"/>
              </a:spcBef>
              <a:spcAft>
                <a:spcPts val="0"/>
              </a:spcAft>
              <a:buClr>
                <a:srgbClr val="000000"/>
              </a:buClr>
              <a:buSzPts val="1100"/>
              <a:buNone/>
              <a:defRPr sz="1100">
                <a:solidFill>
                  <a:srgbClr val="000000"/>
                </a:solidFill>
              </a:defRPr>
            </a:lvl2pPr>
            <a:lvl3pPr lvl="2" algn="r" rtl="0">
              <a:lnSpc>
                <a:spcPct val="100000"/>
              </a:lnSpc>
              <a:spcBef>
                <a:spcPts val="0"/>
              </a:spcBef>
              <a:spcAft>
                <a:spcPts val="0"/>
              </a:spcAft>
              <a:buClr>
                <a:srgbClr val="000000"/>
              </a:buClr>
              <a:buSzPts val="1100"/>
              <a:buNone/>
              <a:defRPr sz="1100">
                <a:solidFill>
                  <a:srgbClr val="000000"/>
                </a:solidFill>
              </a:defRPr>
            </a:lvl3pPr>
            <a:lvl4pPr lvl="3" algn="r" rtl="0">
              <a:lnSpc>
                <a:spcPct val="100000"/>
              </a:lnSpc>
              <a:spcBef>
                <a:spcPts val="0"/>
              </a:spcBef>
              <a:spcAft>
                <a:spcPts val="0"/>
              </a:spcAft>
              <a:buClr>
                <a:srgbClr val="000000"/>
              </a:buClr>
              <a:buSzPts val="1100"/>
              <a:buNone/>
              <a:defRPr sz="1100">
                <a:solidFill>
                  <a:srgbClr val="000000"/>
                </a:solidFill>
              </a:defRPr>
            </a:lvl4pPr>
            <a:lvl5pPr lvl="4" algn="r" rtl="0">
              <a:lnSpc>
                <a:spcPct val="100000"/>
              </a:lnSpc>
              <a:spcBef>
                <a:spcPts val="0"/>
              </a:spcBef>
              <a:spcAft>
                <a:spcPts val="0"/>
              </a:spcAft>
              <a:buClr>
                <a:srgbClr val="000000"/>
              </a:buClr>
              <a:buSzPts val="1100"/>
              <a:buNone/>
              <a:defRPr sz="1100">
                <a:solidFill>
                  <a:srgbClr val="000000"/>
                </a:solidFill>
              </a:defRPr>
            </a:lvl5pPr>
            <a:lvl6pPr lvl="5" algn="r" rtl="0">
              <a:lnSpc>
                <a:spcPct val="100000"/>
              </a:lnSpc>
              <a:spcBef>
                <a:spcPts val="0"/>
              </a:spcBef>
              <a:spcAft>
                <a:spcPts val="0"/>
              </a:spcAft>
              <a:buClr>
                <a:srgbClr val="000000"/>
              </a:buClr>
              <a:buSzPts val="1100"/>
              <a:buNone/>
              <a:defRPr sz="1100">
                <a:solidFill>
                  <a:srgbClr val="000000"/>
                </a:solidFill>
              </a:defRPr>
            </a:lvl6pPr>
            <a:lvl7pPr lvl="6" algn="r" rtl="0">
              <a:lnSpc>
                <a:spcPct val="100000"/>
              </a:lnSpc>
              <a:spcBef>
                <a:spcPts val="0"/>
              </a:spcBef>
              <a:spcAft>
                <a:spcPts val="0"/>
              </a:spcAft>
              <a:buClr>
                <a:srgbClr val="000000"/>
              </a:buClr>
              <a:buSzPts val="1100"/>
              <a:buNone/>
              <a:defRPr sz="1100">
                <a:solidFill>
                  <a:srgbClr val="000000"/>
                </a:solidFill>
              </a:defRPr>
            </a:lvl7pPr>
            <a:lvl8pPr lvl="7" algn="r" rtl="0">
              <a:lnSpc>
                <a:spcPct val="100000"/>
              </a:lnSpc>
              <a:spcBef>
                <a:spcPts val="0"/>
              </a:spcBef>
              <a:spcAft>
                <a:spcPts val="0"/>
              </a:spcAft>
              <a:buClr>
                <a:srgbClr val="000000"/>
              </a:buClr>
              <a:buSzPts val="1100"/>
              <a:buNone/>
              <a:defRPr sz="1100">
                <a:solidFill>
                  <a:srgbClr val="000000"/>
                </a:solidFill>
              </a:defRPr>
            </a:lvl8pPr>
            <a:lvl9pPr lvl="8" algn="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5" name="Google Shape;245;p45"/>
          <p:cNvSpPr txBox="1">
            <a:spLocks noGrp="1"/>
          </p:cNvSpPr>
          <p:nvPr>
            <p:ph type="ctrTitle" idx="5"/>
          </p:nvPr>
        </p:nvSpPr>
        <p:spPr>
          <a:xfrm>
            <a:off x="6487273" y="3416350"/>
            <a:ext cx="1818000" cy="3849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00000"/>
              </a:buClr>
              <a:buSzPts val="1400"/>
              <a:buNone/>
              <a:defRPr sz="1400" b="0"/>
            </a:lvl1pPr>
            <a:lvl2pPr lvl="1" algn="r" rtl="0">
              <a:spcBef>
                <a:spcPts val="0"/>
              </a:spcBef>
              <a:spcAft>
                <a:spcPts val="0"/>
              </a:spcAft>
              <a:buClr>
                <a:srgbClr val="000000"/>
              </a:buClr>
              <a:buSzPts val="1400"/>
              <a:buNone/>
              <a:defRPr sz="1400" b="0">
                <a:solidFill>
                  <a:srgbClr val="000000"/>
                </a:solidFill>
              </a:defRPr>
            </a:lvl2pPr>
            <a:lvl3pPr lvl="2" algn="r" rtl="0">
              <a:spcBef>
                <a:spcPts val="0"/>
              </a:spcBef>
              <a:spcAft>
                <a:spcPts val="0"/>
              </a:spcAft>
              <a:buClr>
                <a:srgbClr val="000000"/>
              </a:buClr>
              <a:buSzPts val="1400"/>
              <a:buNone/>
              <a:defRPr sz="1400" b="0">
                <a:solidFill>
                  <a:srgbClr val="000000"/>
                </a:solidFill>
              </a:defRPr>
            </a:lvl3pPr>
            <a:lvl4pPr lvl="3" algn="r" rtl="0">
              <a:spcBef>
                <a:spcPts val="0"/>
              </a:spcBef>
              <a:spcAft>
                <a:spcPts val="0"/>
              </a:spcAft>
              <a:buClr>
                <a:srgbClr val="000000"/>
              </a:buClr>
              <a:buSzPts val="1400"/>
              <a:buNone/>
              <a:defRPr sz="1400" b="0">
                <a:solidFill>
                  <a:srgbClr val="000000"/>
                </a:solidFill>
              </a:defRPr>
            </a:lvl4pPr>
            <a:lvl5pPr lvl="4" algn="r" rtl="0">
              <a:spcBef>
                <a:spcPts val="0"/>
              </a:spcBef>
              <a:spcAft>
                <a:spcPts val="0"/>
              </a:spcAft>
              <a:buClr>
                <a:srgbClr val="000000"/>
              </a:buClr>
              <a:buSzPts val="1400"/>
              <a:buNone/>
              <a:defRPr sz="1400" b="0">
                <a:solidFill>
                  <a:srgbClr val="000000"/>
                </a:solidFill>
              </a:defRPr>
            </a:lvl5pPr>
            <a:lvl6pPr lvl="5" algn="r" rtl="0">
              <a:spcBef>
                <a:spcPts val="0"/>
              </a:spcBef>
              <a:spcAft>
                <a:spcPts val="0"/>
              </a:spcAft>
              <a:buClr>
                <a:srgbClr val="000000"/>
              </a:buClr>
              <a:buSzPts val="1400"/>
              <a:buNone/>
              <a:defRPr sz="1400" b="0">
                <a:solidFill>
                  <a:srgbClr val="000000"/>
                </a:solidFill>
              </a:defRPr>
            </a:lvl6pPr>
            <a:lvl7pPr lvl="6" algn="r" rtl="0">
              <a:spcBef>
                <a:spcPts val="0"/>
              </a:spcBef>
              <a:spcAft>
                <a:spcPts val="0"/>
              </a:spcAft>
              <a:buClr>
                <a:srgbClr val="000000"/>
              </a:buClr>
              <a:buSzPts val="1400"/>
              <a:buNone/>
              <a:defRPr sz="1400" b="0">
                <a:solidFill>
                  <a:srgbClr val="000000"/>
                </a:solidFill>
              </a:defRPr>
            </a:lvl7pPr>
            <a:lvl8pPr lvl="7" algn="r" rtl="0">
              <a:spcBef>
                <a:spcPts val="0"/>
              </a:spcBef>
              <a:spcAft>
                <a:spcPts val="0"/>
              </a:spcAft>
              <a:buClr>
                <a:srgbClr val="000000"/>
              </a:buClr>
              <a:buSzPts val="1400"/>
              <a:buNone/>
              <a:defRPr sz="1400" b="0">
                <a:solidFill>
                  <a:srgbClr val="000000"/>
                </a:solidFill>
              </a:defRPr>
            </a:lvl8pPr>
            <a:lvl9pPr lvl="8" algn="r" rtl="0">
              <a:spcBef>
                <a:spcPts val="0"/>
              </a:spcBef>
              <a:spcAft>
                <a:spcPts val="0"/>
              </a:spcAft>
              <a:buClr>
                <a:srgbClr val="000000"/>
              </a:buClr>
              <a:buSzPts val="1400"/>
              <a:buNone/>
              <a:defRPr sz="1400" b="0">
                <a:solidFill>
                  <a:srgbClr val="000000"/>
                </a:solidFill>
              </a:defRPr>
            </a:lvl9pPr>
          </a:lstStyle>
          <a:p>
            <a:endParaRPr/>
          </a:p>
        </p:txBody>
      </p:sp>
      <p:sp>
        <p:nvSpPr>
          <p:cNvPr id="246" name="Google Shape;246;p45"/>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2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 name="Google Shape;39;p6"/>
          <p:cNvSpPr txBox="1">
            <a:spLocks noGrp="1"/>
          </p:cNvSpPr>
          <p:nvPr>
            <p:ph type="ctrTitle" idx="2"/>
          </p:nvPr>
        </p:nvSpPr>
        <p:spPr>
          <a:xfrm>
            <a:off x="5319032" y="1167374"/>
            <a:ext cx="22635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40" name="Google Shape;40;p6"/>
          <p:cNvSpPr txBox="1">
            <a:spLocks noGrp="1"/>
          </p:cNvSpPr>
          <p:nvPr>
            <p:ph type="subTitle" idx="1"/>
          </p:nvPr>
        </p:nvSpPr>
        <p:spPr>
          <a:xfrm>
            <a:off x="5319033" y="1702945"/>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41" name="Google Shape;41;p6"/>
          <p:cNvSpPr txBox="1">
            <a:spLocks noGrp="1"/>
          </p:cNvSpPr>
          <p:nvPr>
            <p:ph type="ctrTitle" idx="3"/>
          </p:nvPr>
        </p:nvSpPr>
        <p:spPr>
          <a:xfrm>
            <a:off x="1563221" y="3127282"/>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42" name="Google Shape;42;p6"/>
          <p:cNvSpPr txBox="1">
            <a:spLocks noGrp="1"/>
          </p:cNvSpPr>
          <p:nvPr>
            <p:ph type="subTitle" idx="4"/>
          </p:nvPr>
        </p:nvSpPr>
        <p:spPr>
          <a:xfrm>
            <a:off x="1945321" y="3663184"/>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247"/>
        <p:cNvGrpSpPr/>
        <p:nvPr/>
      </p:nvGrpSpPr>
      <p:grpSpPr>
        <a:xfrm>
          <a:off x="0" y="0"/>
          <a:ext cx="0" cy="0"/>
          <a:chOff x="0" y="0"/>
          <a:chExt cx="0" cy="0"/>
        </a:xfrm>
      </p:grpSpPr>
      <p:sp>
        <p:nvSpPr>
          <p:cNvPr id="248" name="Google Shape;248;p46"/>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46"/>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250" name="Google Shape;250;p46"/>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51" name="Google Shape;251;p46"/>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52" name="Google Shape;252;p46"/>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253" name="Google Shape;253;p46"/>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7">
  <p:cSld name="TITLE_ONLY_3_1_1_1_1">
    <p:spTree>
      <p:nvGrpSpPr>
        <p:cNvPr id="1" name="Shape 254"/>
        <p:cNvGrpSpPr/>
        <p:nvPr/>
      </p:nvGrpSpPr>
      <p:grpSpPr>
        <a:xfrm>
          <a:off x="0" y="0"/>
          <a:ext cx="0" cy="0"/>
          <a:chOff x="0" y="0"/>
          <a:chExt cx="0" cy="0"/>
        </a:xfrm>
      </p:grpSpPr>
      <p:grpSp>
        <p:nvGrpSpPr>
          <p:cNvPr id="255" name="Google Shape;255;p47"/>
          <p:cNvGrpSpPr/>
          <p:nvPr/>
        </p:nvGrpSpPr>
        <p:grpSpPr>
          <a:xfrm>
            <a:off x="4390050" y="890013"/>
            <a:ext cx="5325450" cy="2189113"/>
            <a:chOff x="4390050" y="661413"/>
            <a:chExt cx="5325450" cy="2189113"/>
          </a:xfrm>
        </p:grpSpPr>
        <p:sp>
          <p:nvSpPr>
            <p:cNvPr id="256" name="Google Shape;256;p47"/>
            <p:cNvSpPr/>
            <p:nvPr/>
          </p:nvSpPr>
          <p:spPr>
            <a:xfrm>
              <a:off x="4390050" y="661413"/>
              <a:ext cx="3317068" cy="2189023"/>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47"/>
            <p:cNvSpPr/>
            <p:nvPr/>
          </p:nvSpPr>
          <p:spPr>
            <a:xfrm>
              <a:off x="6053100" y="661425"/>
              <a:ext cx="3662400" cy="2189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8" name="Google Shape;258;p47"/>
          <p:cNvSpPr/>
          <p:nvPr/>
        </p:nvSpPr>
        <p:spPr>
          <a:xfrm>
            <a:off x="-362925" y="1922925"/>
            <a:ext cx="3317068" cy="2189023"/>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4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260"/>
        <p:cNvGrpSpPr/>
        <p:nvPr/>
      </p:nvGrpSpPr>
      <p:grpSpPr>
        <a:xfrm>
          <a:off x="0" y="0"/>
          <a:ext cx="0" cy="0"/>
          <a:chOff x="0" y="0"/>
          <a:chExt cx="0" cy="0"/>
        </a:xfrm>
      </p:grpSpPr>
      <p:sp>
        <p:nvSpPr>
          <p:cNvPr id="261" name="Google Shape;261;p48"/>
          <p:cNvSpPr txBox="1">
            <a:spLocks noGrp="1"/>
          </p:cNvSpPr>
          <p:nvPr>
            <p:ph type="ctrTitle"/>
          </p:nvPr>
        </p:nvSpPr>
        <p:spPr>
          <a:xfrm>
            <a:off x="564500" y="-169579"/>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8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262" name="Google Shape;262;p48"/>
          <p:cNvSpPr txBox="1">
            <a:spLocks noGrp="1"/>
          </p:cNvSpPr>
          <p:nvPr>
            <p:ph type="subTitle" idx="1"/>
          </p:nvPr>
        </p:nvSpPr>
        <p:spPr>
          <a:xfrm>
            <a:off x="5234221" y="591825"/>
            <a:ext cx="2694900" cy="178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3" name="Google Shape;263;p48"/>
          <p:cNvSpPr txBox="1"/>
          <p:nvPr/>
        </p:nvSpPr>
        <p:spPr>
          <a:xfrm>
            <a:off x="4929425" y="3917896"/>
            <a:ext cx="3000000" cy="93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300"/>
              </a:spcBef>
              <a:spcAft>
                <a:spcPts val="0"/>
              </a:spcAft>
              <a:buNone/>
            </a:pPr>
            <a:r>
              <a:rPr lang="en" sz="1000">
                <a:solidFill>
                  <a:schemeClr val="dk1"/>
                </a:solidFill>
                <a:latin typeface="Open Sans Light"/>
                <a:ea typeface="Open Sans Light"/>
                <a:cs typeface="Open Sans Light"/>
                <a:sym typeface="Open Sans Light"/>
              </a:rPr>
              <a:t>CREDITS: This presentation template was created by </a:t>
            </a:r>
            <a:r>
              <a:rPr lang="en" sz="1000">
                <a:solidFill>
                  <a:schemeClr val="dk1"/>
                </a:solidFill>
                <a:uFill>
                  <a:noFill/>
                </a:uFill>
                <a:latin typeface="Open Sans SemiBold"/>
                <a:ea typeface="Open Sans SemiBold"/>
                <a:cs typeface="Open Sans SemiBold"/>
                <a:sym typeface="Open Sans SemiBold"/>
                <a:hlinkClick r:id="rId2">
                  <a:extLst>
                    <a:ext uri="{A12FA001-AC4F-418D-AE19-62706E023703}">
                      <ahyp:hlinkClr xmlns:ahyp="http://schemas.microsoft.com/office/drawing/2018/hyperlinkcolor" val="tx"/>
                    </a:ext>
                  </a:extLst>
                </a:hlinkClick>
              </a:rPr>
              <a:t>Slidesgo</a:t>
            </a:r>
            <a:r>
              <a:rPr lang="en" sz="1000">
                <a:solidFill>
                  <a:schemeClr val="dk1"/>
                </a:solidFill>
                <a:latin typeface="Open Sans Light"/>
                <a:ea typeface="Open Sans Light"/>
                <a:cs typeface="Open Sans Light"/>
                <a:sym typeface="Open Sans Light"/>
              </a:rPr>
              <a:t>, including icons by </a:t>
            </a:r>
            <a:r>
              <a:rPr lang="en" sz="1000">
                <a:solidFill>
                  <a:schemeClr val="dk1"/>
                </a:solidFill>
                <a:uFill>
                  <a:noFill/>
                </a:uFill>
                <a:latin typeface="Open Sans SemiBold"/>
                <a:ea typeface="Open Sans SemiBold"/>
                <a:cs typeface="Open Sans SemiBold"/>
                <a:sym typeface="Open Sans SemiBold"/>
                <a:hlinkClick r:id="rId3">
                  <a:extLst>
                    <a:ext uri="{A12FA001-AC4F-418D-AE19-62706E023703}">
                      <ahyp:hlinkClr xmlns:ahyp="http://schemas.microsoft.com/office/drawing/2018/hyperlinkcolor" val="tx"/>
                    </a:ext>
                  </a:extLst>
                </a:hlinkClick>
              </a:rPr>
              <a:t>Flaticon</a:t>
            </a:r>
            <a:r>
              <a:rPr lang="en" sz="1000">
                <a:solidFill>
                  <a:schemeClr val="dk1"/>
                </a:solidFill>
                <a:latin typeface="Open Sans Light"/>
                <a:ea typeface="Open Sans Light"/>
                <a:cs typeface="Open Sans Light"/>
                <a:sym typeface="Open Sans Light"/>
              </a:rPr>
              <a:t>, and infographics &amp; images by </a:t>
            </a:r>
            <a:r>
              <a:rPr lang="en" sz="1000">
                <a:solidFill>
                  <a:schemeClr val="dk1"/>
                </a:solidFill>
                <a:uFill>
                  <a:noFill/>
                </a:u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Freepik</a:t>
            </a:r>
            <a:endParaRPr dirty="0">
              <a:solidFill>
                <a:schemeClr val="dk1"/>
              </a:solidFill>
              <a:latin typeface="Open Sans SemiBold"/>
              <a:ea typeface="Open Sans SemiBold"/>
              <a:cs typeface="Open Sans SemiBold"/>
              <a:sym typeface="Open Sans SemiBold"/>
            </a:endParaRPr>
          </a:p>
          <a:p>
            <a:pPr marL="0" lvl="0" indent="0" algn="r" rtl="0">
              <a:spcBef>
                <a:spcPts val="0"/>
              </a:spcBef>
              <a:spcAft>
                <a:spcPts val="0"/>
              </a:spcAft>
              <a:buNone/>
            </a:pPr>
            <a:endParaRPr dirty="0">
              <a:solidFill>
                <a:schemeClr val="dk1"/>
              </a:solidFill>
              <a:latin typeface="Open Sans Light"/>
              <a:ea typeface="Open Sans Light"/>
              <a:cs typeface="Open Sans Light"/>
              <a:sym typeface="Open Sans Light"/>
            </a:endParaRPr>
          </a:p>
          <a:p>
            <a:pPr marL="0" lvl="0" indent="0" algn="r" rtl="0">
              <a:lnSpc>
                <a:spcPct val="115000"/>
              </a:lnSpc>
              <a:spcBef>
                <a:spcPts val="300"/>
              </a:spcBef>
              <a:spcAft>
                <a:spcPts val="0"/>
              </a:spcAft>
              <a:buNone/>
            </a:pPr>
            <a:endParaRPr sz="1000" dirty="0">
              <a:solidFill>
                <a:schemeClr val="dk1"/>
              </a:solidFill>
              <a:latin typeface="Open Sans Light"/>
              <a:ea typeface="Open Sans Light"/>
              <a:cs typeface="Open Sans Light"/>
              <a:sym typeface="Open Sans Ligh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4"/>
        <p:cNvGrpSpPr/>
        <p:nvPr/>
      </p:nvGrpSpPr>
      <p:grpSpPr>
        <a:xfrm>
          <a:off x="0" y="0"/>
          <a:ext cx="0" cy="0"/>
          <a:chOff x="0" y="0"/>
          <a:chExt cx="0" cy="0"/>
        </a:xfrm>
      </p:grpSpPr>
      <p:sp>
        <p:nvSpPr>
          <p:cNvPr id="265" name="Google Shape;265;p49"/>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266" name="Google Shape;266;p49"/>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7"/>
        <p:cNvGrpSpPr/>
        <p:nvPr/>
      </p:nvGrpSpPr>
      <p:grpSpPr>
        <a:xfrm>
          <a:off x="0" y="0"/>
          <a:ext cx="0" cy="0"/>
          <a:chOff x="0" y="0"/>
          <a:chExt cx="0" cy="0"/>
        </a:xfrm>
      </p:grpSpPr>
      <p:sp>
        <p:nvSpPr>
          <p:cNvPr id="268" name="Google Shape;268;p5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9"/>
        <p:cNvGrpSpPr/>
        <p:nvPr/>
      </p:nvGrpSpPr>
      <p:grpSpPr>
        <a:xfrm>
          <a:off x="0" y="0"/>
          <a:ext cx="0" cy="0"/>
          <a:chOff x="0" y="0"/>
          <a:chExt cx="0" cy="0"/>
        </a:xfrm>
      </p:grpSpPr>
      <p:sp>
        <p:nvSpPr>
          <p:cNvPr id="270" name="Google Shape;270;p5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1" name="Google Shape;271;p5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2" name="Google Shape;272;p5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3"/>
        <p:cNvGrpSpPr/>
        <p:nvPr/>
      </p:nvGrpSpPr>
      <p:grpSpPr>
        <a:xfrm>
          <a:off x="0" y="0"/>
          <a:ext cx="0" cy="0"/>
          <a:chOff x="0" y="0"/>
          <a:chExt cx="0" cy="0"/>
        </a:xfrm>
      </p:grpSpPr>
      <p:sp>
        <p:nvSpPr>
          <p:cNvPr id="274" name="Google Shape;274;p5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5"/>
        <p:cNvGrpSpPr/>
        <p:nvPr/>
      </p:nvGrpSpPr>
      <p:grpSpPr>
        <a:xfrm>
          <a:off x="0" y="0"/>
          <a:ext cx="0" cy="0"/>
          <a:chOff x="0" y="0"/>
          <a:chExt cx="0" cy="0"/>
        </a:xfrm>
      </p:grpSpPr>
      <p:sp>
        <p:nvSpPr>
          <p:cNvPr id="276" name="Google Shape;276;p5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7" name="Google Shape;277;p5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68" r:id="rId16"/>
    <p:sldLayoutId id="2147483669" r:id="rId17"/>
    <p:sldLayoutId id="2147483670" r:id="rId18"/>
    <p:sldLayoutId id="2147483671" r:id="rId19"/>
    <p:sldLayoutId id="2147483672" r:id="rId20"/>
    <p:sldLayoutId id="2147483673" r:id="rId21"/>
    <p:sldLayoutId id="214748370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rt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144" name="Google Shape;144;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rtl="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rtl="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5"/>
          <p:cNvSpPr txBox="1">
            <a:spLocks noGrp="1"/>
          </p:cNvSpPr>
          <p:nvPr>
            <p:ph type="subTitle" idx="1"/>
          </p:nvPr>
        </p:nvSpPr>
        <p:spPr>
          <a:xfrm>
            <a:off x="6238896" y="2826075"/>
            <a:ext cx="2402100" cy="717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100" dirty="0"/>
              <a:t>Legal Services Office, Cypress-Fairbanks ISD</a:t>
            </a:r>
            <a:endParaRPr sz="1100" dirty="0"/>
          </a:p>
          <a:p>
            <a:pPr marL="0" lvl="0" indent="0" algn="r" rtl="0">
              <a:spcBef>
                <a:spcPts val="0"/>
              </a:spcBef>
              <a:spcAft>
                <a:spcPts val="0"/>
              </a:spcAft>
              <a:buNone/>
            </a:pPr>
            <a:r>
              <a:rPr lang="en" sz="1100" dirty="0"/>
              <a:t>2022-2023</a:t>
            </a:r>
            <a:endParaRPr sz="1100" dirty="0"/>
          </a:p>
        </p:txBody>
      </p:sp>
      <p:sp>
        <p:nvSpPr>
          <p:cNvPr id="284" name="Google Shape;284;p55"/>
          <p:cNvSpPr txBox="1">
            <a:spLocks noGrp="1"/>
          </p:cNvSpPr>
          <p:nvPr>
            <p:ph type="ctrTitle"/>
          </p:nvPr>
        </p:nvSpPr>
        <p:spPr>
          <a:xfrm>
            <a:off x="4790406" y="863550"/>
            <a:ext cx="3961200" cy="1782300"/>
          </a:xfrm>
          <a:prstGeom prst="rect">
            <a:avLst/>
          </a:prstGeom>
        </p:spPr>
        <p:txBody>
          <a:bodyPr spcFirstLastPara="1" wrap="square" lIns="91425" tIns="91425" rIns="136650" bIns="91425" anchor="b" anchorCtr="0">
            <a:noAutofit/>
          </a:bodyPr>
          <a:lstStyle/>
          <a:p>
            <a:pPr marL="0" lvl="0" indent="0" algn="r" rtl="0">
              <a:spcBef>
                <a:spcPts val="0"/>
              </a:spcBef>
              <a:spcAft>
                <a:spcPts val="0"/>
              </a:spcAft>
              <a:buNone/>
            </a:pPr>
            <a:r>
              <a:rPr lang="en" dirty="0"/>
              <a:t>Title IX Sexual Harassment</a:t>
            </a:r>
            <a:endParaRPr dirty="0"/>
          </a:p>
        </p:txBody>
      </p:sp>
      <p:sp>
        <p:nvSpPr>
          <p:cNvPr id="285" name="Google Shape;285;p55"/>
          <p:cNvSpPr txBox="1">
            <a:spLocks noGrp="1"/>
          </p:cNvSpPr>
          <p:nvPr>
            <p:ph type="subTitle" idx="1"/>
          </p:nvPr>
        </p:nvSpPr>
        <p:spPr>
          <a:xfrm>
            <a:off x="5908975" y="2529100"/>
            <a:ext cx="2732100" cy="382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Open Sans"/>
                <a:ea typeface="Open Sans"/>
                <a:cs typeface="Open Sans"/>
                <a:sym typeface="Open Sans"/>
              </a:rPr>
              <a:t> Title IX Coordinator Presentation </a:t>
            </a:r>
            <a:endParaRPr b="1" dirty="0">
              <a:latin typeface="Open Sans"/>
              <a:ea typeface="Open Sans"/>
              <a:cs typeface="Open Sans"/>
              <a:sym typeface="Open Sans"/>
            </a:endParaRPr>
          </a:p>
        </p:txBody>
      </p:sp>
      <p:sp>
        <p:nvSpPr>
          <p:cNvPr id="286" name="Google Shape;286;p55"/>
          <p:cNvSpPr txBox="1"/>
          <p:nvPr/>
        </p:nvSpPr>
        <p:spPr>
          <a:xfrm>
            <a:off x="0" y="4343100"/>
            <a:ext cx="313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8E9E9"/>
                </a:solidFill>
                <a:latin typeface="Open Sans Light"/>
                <a:ea typeface="Open Sans Light"/>
                <a:cs typeface="Open Sans Light"/>
                <a:sym typeface="Open Sans Light"/>
              </a:rPr>
              <a:t>Information derived from Thompson &amp; Horton “New Title IX Regulations” and “Title IX Investigations” Webinars and TASB “Title IX: What’s New?” PowerPoint Presentation</a:t>
            </a:r>
            <a:endParaRPr sz="1000" dirty="0">
              <a:solidFill>
                <a:srgbClr val="E8E9E9"/>
              </a:solidFill>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0" name="Google Shape;580;p76"/>
          <p:cNvSpPr txBox="1">
            <a:spLocks noGrp="1"/>
          </p:cNvSpPr>
          <p:nvPr>
            <p:ph type="body" idx="1"/>
          </p:nvPr>
        </p:nvSpPr>
        <p:spPr>
          <a:xfrm>
            <a:off x="166390" y="609911"/>
            <a:ext cx="6325205" cy="4423104"/>
          </a:xfrm>
          <a:prstGeom prst="rect">
            <a:avLst/>
          </a:prstGeom>
        </p:spPr>
        <p:txBody>
          <a:bodyPr spcFirstLastPara="1" wrap="square" lIns="91425" tIns="91425" rIns="91425" bIns="91425" anchor="t" anchorCtr="0">
            <a:noAutofit/>
          </a:bodyPr>
          <a:lstStyle/>
          <a:p>
            <a:pPr marL="0" indent="0">
              <a:lnSpc>
                <a:spcPct val="100000"/>
              </a:lnSpc>
              <a:buNone/>
            </a:pPr>
            <a:r>
              <a:rPr lang="en-US" sz="1600" dirty="0"/>
              <a:t>Supportive measures are designed to restore or preserve equal access to the recipient’s education program or activity, without unreasonably burdening the other party, protect the safety of all parties and the recipient’s educational environment, and deter sexual harassment.</a:t>
            </a:r>
          </a:p>
          <a:p>
            <a:pPr marL="0" indent="0">
              <a:lnSpc>
                <a:spcPct val="100000"/>
              </a:lnSpc>
              <a:buNone/>
            </a:pPr>
            <a:endParaRPr lang="en-US" sz="1600" dirty="0"/>
          </a:p>
          <a:p>
            <a:pPr marL="0" lvl="0" indent="0" algn="l" rtl="0">
              <a:lnSpc>
                <a:spcPct val="100000"/>
              </a:lnSpc>
              <a:spcBef>
                <a:spcPts val="0"/>
              </a:spcBef>
              <a:spcAft>
                <a:spcPts val="0"/>
              </a:spcAft>
              <a:buNone/>
            </a:pPr>
            <a:r>
              <a:rPr lang="en" sz="1600" dirty="0"/>
              <a:t>Supportive measures cannot be punitive or discplinary. Supportive measures may include: </a:t>
            </a:r>
            <a:endParaRPr sz="1600" dirty="0"/>
          </a:p>
          <a:p>
            <a:pPr marL="457200" lvl="0" indent="-336550" algn="l" rtl="0">
              <a:lnSpc>
                <a:spcPct val="100000"/>
              </a:lnSpc>
              <a:spcBef>
                <a:spcPts val="1600"/>
              </a:spcBef>
              <a:spcAft>
                <a:spcPts val="0"/>
              </a:spcAft>
              <a:buClr>
                <a:schemeClr val="dk1"/>
              </a:buClr>
              <a:buSzPts val="1700"/>
              <a:buFont typeface="Open Sans Light"/>
              <a:buChar char="➔"/>
            </a:pPr>
            <a:r>
              <a:rPr lang="en" sz="1600" dirty="0"/>
              <a:t>counseling</a:t>
            </a:r>
            <a:endParaRPr sz="1700" dirty="0">
              <a:solidFill>
                <a:schemeClr val="dk1"/>
              </a:solidFill>
            </a:endParaRPr>
          </a:p>
          <a:p>
            <a:pPr marL="457200" lvl="0" indent="-336550" algn="l" rtl="0">
              <a:lnSpc>
                <a:spcPct val="100000"/>
              </a:lnSpc>
              <a:spcBef>
                <a:spcPts val="0"/>
              </a:spcBef>
              <a:spcAft>
                <a:spcPts val="0"/>
              </a:spcAft>
              <a:buClr>
                <a:schemeClr val="dk1"/>
              </a:buClr>
              <a:buSzPts val="1700"/>
              <a:buFont typeface="Open Sans Light"/>
              <a:buChar char="➔"/>
            </a:pPr>
            <a:r>
              <a:rPr lang="en" sz="1600" dirty="0"/>
              <a:t>course related adjustments</a:t>
            </a:r>
            <a:endParaRPr sz="1700" dirty="0">
              <a:solidFill>
                <a:schemeClr val="dk1"/>
              </a:solidFill>
            </a:endParaRPr>
          </a:p>
          <a:p>
            <a:pPr marL="457200" lvl="0" indent="-336550" algn="l" rtl="0">
              <a:lnSpc>
                <a:spcPct val="100000"/>
              </a:lnSpc>
              <a:spcBef>
                <a:spcPts val="0"/>
              </a:spcBef>
              <a:spcAft>
                <a:spcPts val="0"/>
              </a:spcAft>
              <a:buClr>
                <a:schemeClr val="dk1"/>
              </a:buClr>
              <a:buSzPts val="1700"/>
              <a:buFont typeface="Open Sans Light"/>
              <a:buChar char="➔"/>
            </a:pPr>
            <a:r>
              <a:rPr lang="en" sz="1600" dirty="0"/>
              <a:t>modifications of work or class schedules</a:t>
            </a:r>
            <a:endParaRPr sz="1700" dirty="0">
              <a:solidFill>
                <a:schemeClr val="dk1"/>
              </a:solidFill>
            </a:endParaRPr>
          </a:p>
          <a:p>
            <a:pPr marL="457200" lvl="0" indent="-336550" algn="l" rtl="0">
              <a:lnSpc>
                <a:spcPct val="100000"/>
              </a:lnSpc>
              <a:spcBef>
                <a:spcPts val="0"/>
              </a:spcBef>
              <a:spcAft>
                <a:spcPts val="0"/>
              </a:spcAft>
              <a:buClr>
                <a:schemeClr val="dk1"/>
              </a:buClr>
              <a:buSzPts val="1700"/>
              <a:buFont typeface="Open Sans Light"/>
              <a:buChar char="➔"/>
            </a:pPr>
            <a:r>
              <a:rPr lang="en" sz="1600" dirty="0"/>
              <a:t>campus escort services</a:t>
            </a:r>
            <a:endParaRPr sz="1700" dirty="0">
              <a:solidFill>
                <a:schemeClr val="dk1"/>
              </a:solidFill>
            </a:endParaRPr>
          </a:p>
          <a:p>
            <a:pPr marL="457200" lvl="0" indent="-336550" algn="l" rtl="0">
              <a:lnSpc>
                <a:spcPct val="100000"/>
              </a:lnSpc>
              <a:spcBef>
                <a:spcPts val="0"/>
              </a:spcBef>
              <a:spcAft>
                <a:spcPts val="0"/>
              </a:spcAft>
              <a:buClr>
                <a:schemeClr val="dk1"/>
              </a:buClr>
              <a:buSzPts val="1700"/>
              <a:buFont typeface="Open Sans Light"/>
              <a:buChar char="➔"/>
            </a:pPr>
            <a:r>
              <a:rPr lang="en" sz="1600" dirty="0"/>
              <a:t>increased security and monitoring of certain areas of campus</a:t>
            </a:r>
            <a:endParaRPr sz="1700" dirty="0">
              <a:solidFill>
                <a:schemeClr val="dk1"/>
              </a:solidFill>
            </a:endParaRPr>
          </a:p>
          <a:p>
            <a:pPr marL="457200" lvl="0" indent="-336550" algn="l" rtl="0">
              <a:lnSpc>
                <a:spcPct val="100000"/>
              </a:lnSpc>
              <a:spcBef>
                <a:spcPts val="0"/>
              </a:spcBef>
              <a:spcAft>
                <a:spcPts val="0"/>
              </a:spcAft>
              <a:buClr>
                <a:schemeClr val="dk1"/>
              </a:buClr>
              <a:buSzPts val="1700"/>
              <a:buFont typeface="Open Sans Light"/>
              <a:buChar char="➔"/>
            </a:pPr>
            <a:r>
              <a:rPr lang="en" sz="1600" dirty="0"/>
              <a:t>mutual restrictions on contact between parties</a:t>
            </a:r>
          </a:p>
          <a:p>
            <a:pPr marL="120650" lvl="0" indent="0" algn="l" rtl="0">
              <a:lnSpc>
                <a:spcPct val="100000"/>
              </a:lnSpc>
              <a:spcBef>
                <a:spcPts val="0"/>
              </a:spcBef>
              <a:spcAft>
                <a:spcPts val="0"/>
              </a:spcAft>
              <a:buClr>
                <a:schemeClr val="dk1"/>
              </a:buClr>
              <a:buSzPts val="1700"/>
              <a:buNone/>
            </a:pPr>
            <a:endParaRPr lang="en" sz="1600" dirty="0"/>
          </a:p>
          <a:p>
            <a:pPr marL="120650" lvl="0" indent="0" algn="l" rtl="0">
              <a:lnSpc>
                <a:spcPct val="100000"/>
              </a:lnSpc>
              <a:spcBef>
                <a:spcPts val="0"/>
              </a:spcBef>
              <a:spcAft>
                <a:spcPts val="0"/>
              </a:spcAft>
              <a:buClr>
                <a:schemeClr val="dk1"/>
              </a:buClr>
              <a:buSzPts val="1700"/>
              <a:buNone/>
            </a:pPr>
            <a:r>
              <a:rPr lang="en-US" sz="1600" dirty="0"/>
              <a:t>Supportive measures should also be made available to the respondent as appropriate.</a:t>
            </a:r>
          </a:p>
          <a:p>
            <a:pPr marL="120650" lvl="0" indent="0" algn="l" rtl="0">
              <a:lnSpc>
                <a:spcPct val="100000"/>
              </a:lnSpc>
              <a:spcBef>
                <a:spcPts val="0"/>
              </a:spcBef>
              <a:spcAft>
                <a:spcPts val="0"/>
              </a:spcAft>
              <a:buClr>
                <a:schemeClr val="dk1"/>
              </a:buClr>
              <a:buSzPts val="1700"/>
              <a:buNone/>
            </a:pPr>
            <a:endParaRPr lang="en" sz="1600" dirty="0"/>
          </a:p>
        </p:txBody>
      </p:sp>
      <p:sp>
        <p:nvSpPr>
          <p:cNvPr id="581" name="Google Shape;581;p76"/>
          <p:cNvSpPr txBox="1">
            <a:spLocks noGrp="1"/>
          </p:cNvSpPr>
          <p:nvPr>
            <p:ph type="ctrTitle"/>
          </p:nvPr>
        </p:nvSpPr>
        <p:spPr>
          <a:xfrm>
            <a:off x="772324" y="110485"/>
            <a:ext cx="5123575" cy="5101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Understanding Supportive Measures  </a:t>
            </a:r>
            <a:endParaRPr sz="2400" dirty="0"/>
          </a:p>
        </p:txBody>
      </p:sp>
      <p:cxnSp>
        <p:nvCxnSpPr>
          <p:cNvPr id="582" name="Google Shape;582;p76"/>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583" name="Google Shape;583;p76"/>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sp>
        <p:nvSpPr>
          <p:cNvPr id="584" name="Google Shape;584;p76"/>
          <p:cNvSpPr txBox="1"/>
          <p:nvPr/>
        </p:nvSpPr>
        <p:spPr>
          <a:xfrm>
            <a:off x="6491650" y="175825"/>
            <a:ext cx="2706600" cy="18004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dirty="0">
                <a:latin typeface="Abel"/>
                <a:ea typeface="Abel"/>
                <a:cs typeface="Abel"/>
                <a:sym typeface="Abel"/>
              </a:rPr>
              <a:t>The Campus Title IX Coordinator must follow up to determine if the supportive measures are being implemented and if they are effective. These supportive measures should be kept confidential.</a:t>
            </a:r>
            <a:endParaRPr sz="1500" b="1" dirty="0">
              <a:latin typeface="Abel"/>
              <a:ea typeface="Abel"/>
              <a:cs typeface="Abel"/>
              <a:sym typeface="Abel"/>
            </a:endParaRPr>
          </a:p>
        </p:txBody>
      </p:sp>
      <p:pic>
        <p:nvPicPr>
          <p:cNvPr id="3" name="Audio 2">
            <a:hlinkClick r:id="" action="ppaction://media"/>
            <a:extLst>
              <a:ext uri="{FF2B5EF4-FFF2-40B4-BE49-F238E27FC236}">
                <a16:creationId xmlns:a16="http://schemas.microsoft.com/office/drawing/2014/main" id="{DA2184A4-EB65-40A9-B4E4-ECEDE9325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993"/>
    </mc:Choice>
    <mc:Fallback>
      <p:transition spd="slow" advTm="5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1"/>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61"/>
          <p:cNvSpPr txBox="1">
            <a:spLocks noGrp="1"/>
          </p:cNvSpPr>
          <p:nvPr>
            <p:ph type="body" idx="1"/>
          </p:nvPr>
        </p:nvSpPr>
        <p:spPr>
          <a:xfrm>
            <a:off x="610475" y="966850"/>
            <a:ext cx="7652400" cy="390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kumimoji="0" lang="en" sz="1600" i="0" u="none" strike="noStrike" kern="0" cap="none" spc="0" normalizeH="0" baseline="0" noProof="0" dirty="0">
                <a:ln>
                  <a:noFill/>
                </a:ln>
                <a:solidFill>
                  <a:srgbClr val="2E1B11"/>
                </a:solidFill>
                <a:effectLst/>
                <a:uLnTx/>
                <a:uFillTx/>
                <a:latin typeface="Abel" panose="020B0604020202020204" charset="0"/>
                <a:sym typeface="Open Sans Light"/>
              </a:rPr>
              <a:t>Once allegations of sexual harassment are reported, a student may be subject to emergency removal under the following conditions;</a:t>
            </a:r>
            <a:endParaRPr lang="en-US" sz="1600" dirty="0">
              <a:solidFill>
                <a:schemeClr val="dk1"/>
              </a:solidFill>
              <a:latin typeface="Abel" panose="020B0604020202020204" charset="0"/>
              <a:ea typeface="Abel"/>
              <a:cs typeface="Abel"/>
              <a:sym typeface="Abel"/>
            </a:endParaRP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600" dirty="0">
                <a:solidFill>
                  <a:schemeClr val="dk1"/>
                </a:solidFill>
                <a:latin typeface="Abel" panose="020B0604020202020204" charset="0"/>
                <a:ea typeface="Abel"/>
                <a:cs typeface="Abel"/>
                <a:sym typeface="Abel"/>
              </a:rPr>
              <a:t>Must conduct an individualized safety and risk assessment to determine </a:t>
            </a:r>
            <a:r>
              <a:rPr lang="en-US" sz="1600" dirty="0">
                <a:solidFill>
                  <a:schemeClr val="dk1"/>
                </a:solidFill>
                <a:latin typeface="Abel"/>
                <a:ea typeface="Abel"/>
                <a:cs typeface="Abel"/>
                <a:sym typeface="Abel"/>
              </a:rPr>
              <a:t>if a student is an imminent threat to the physical health or safety of another student or individual arising from the allegations of sexual harassment </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600" dirty="0">
                <a:solidFill>
                  <a:schemeClr val="dk1"/>
                </a:solidFill>
                <a:latin typeface="Abel"/>
                <a:ea typeface="Abel"/>
                <a:cs typeface="Abel"/>
                <a:sym typeface="Abel"/>
              </a:rPr>
              <a:t>Must provide notice and opportunity to challenge the removal immediately following the removal</a:t>
            </a:r>
          </a:p>
          <a:p>
            <a:pPr marL="0" lvl="0" indent="0" algn="l" rtl="0">
              <a:lnSpc>
                <a:spcPct val="100000"/>
              </a:lnSpc>
              <a:spcBef>
                <a:spcPts val="0"/>
              </a:spcBef>
              <a:spcAft>
                <a:spcPts val="0"/>
              </a:spcAft>
              <a:buNone/>
            </a:pPr>
            <a:r>
              <a:rPr lang="en-US" sz="1600" dirty="0">
                <a:solidFill>
                  <a:schemeClr val="dk1"/>
                </a:solidFill>
                <a:latin typeface="Abel"/>
                <a:ea typeface="Abel"/>
                <a:cs typeface="Abel"/>
                <a:sym typeface="Abel"/>
              </a:rPr>
              <a:t>Administrative leave for employees during an investigation is permitted </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600" dirty="0">
                <a:solidFill>
                  <a:schemeClr val="dk1"/>
                </a:solidFill>
                <a:latin typeface="Abel"/>
                <a:ea typeface="Abel"/>
                <a:cs typeface="Abel"/>
                <a:sym typeface="Abel"/>
              </a:rPr>
              <a:t>Must follow state law, Board policy, and normal district procedures </a:t>
            </a:r>
            <a:endParaRPr dirty="0">
              <a:solidFill>
                <a:schemeClr val="dk1"/>
              </a:solidFill>
            </a:endParaRPr>
          </a:p>
          <a:p>
            <a:pPr marL="0" lvl="0" indent="0" algn="l" rtl="0">
              <a:lnSpc>
                <a:spcPct val="100000"/>
              </a:lnSpc>
              <a:spcBef>
                <a:spcPts val="0"/>
              </a:spcBef>
              <a:spcAft>
                <a:spcPts val="0"/>
              </a:spcAft>
              <a:buNone/>
            </a:pPr>
            <a:r>
              <a:rPr lang="en-US" sz="1800" dirty="0">
                <a:solidFill>
                  <a:schemeClr val="dk1"/>
                </a:solidFill>
                <a:latin typeface="Abel"/>
                <a:ea typeface="Abel"/>
                <a:cs typeface="Abel"/>
                <a:sym typeface="Abel"/>
              </a:rPr>
              <a:t>Keep in mind possible IDEA and Section 504 implications</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800" dirty="0">
                <a:solidFill>
                  <a:schemeClr val="dk1"/>
                </a:solidFill>
                <a:latin typeface="Abel"/>
                <a:ea typeface="Abel"/>
                <a:cs typeface="Abel"/>
                <a:sym typeface="Abel"/>
              </a:rPr>
              <a:t>Must follow state law, Board policy, and normal district procedures </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600" dirty="0">
                <a:solidFill>
                  <a:schemeClr val="dk1"/>
                </a:solidFill>
                <a:latin typeface="Abel" panose="020B0604020202020204" charset="0"/>
              </a:rPr>
              <a:t>MDR requirements and procedural safeguards will be triggered if a removal would result in a change of placement</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600" dirty="0">
                <a:solidFill>
                  <a:schemeClr val="dk1"/>
                </a:solidFill>
                <a:latin typeface="Abel" panose="020B0604020202020204" charset="0"/>
              </a:rPr>
              <a:t>Some supportive measures, such as provision of counseling or changes to class schedules, could also implicate placements and services under IDEA and Section 504</a:t>
            </a:r>
          </a:p>
          <a:p>
            <a:pPr marL="0" lvl="0" indent="0" algn="l" rtl="0">
              <a:lnSpc>
                <a:spcPct val="100000"/>
              </a:lnSpc>
              <a:spcBef>
                <a:spcPts val="0"/>
              </a:spcBef>
              <a:spcAft>
                <a:spcPts val="0"/>
              </a:spcAft>
              <a:buNone/>
            </a:pPr>
            <a:endParaRPr dirty="0">
              <a:solidFill>
                <a:schemeClr val="dk1"/>
              </a:solidFill>
            </a:endParaRPr>
          </a:p>
        </p:txBody>
      </p:sp>
      <p:sp>
        <p:nvSpPr>
          <p:cNvPr id="367" name="Google Shape;367;p61"/>
          <p:cNvSpPr txBox="1">
            <a:spLocks noGrp="1"/>
          </p:cNvSpPr>
          <p:nvPr>
            <p:ph type="ctrTitle"/>
          </p:nvPr>
        </p:nvSpPr>
        <p:spPr>
          <a:xfrm>
            <a:off x="610475" y="371750"/>
            <a:ext cx="82926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Emergency Removal/ Administrative Leave</a:t>
            </a:r>
            <a:endParaRPr sz="2400" dirty="0"/>
          </a:p>
        </p:txBody>
      </p:sp>
      <p:cxnSp>
        <p:nvCxnSpPr>
          <p:cNvPr id="368" name="Google Shape;368;p61"/>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DB9B7F75-C00E-45C0-BF56-5EBFBA702C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561809954"/>
      </p:ext>
    </p:extLst>
  </p:cSld>
  <p:clrMapOvr>
    <a:masterClrMapping/>
  </p:clrMapOvr>
  <mc:AlternateContent xmlns:mc="http://schemas.openxmlformats.org/markup-compatibility/2006">
    <mc:Choice xmlns:p14="http://schemas.microsoft.com/office/powerpoint/2010/main" Requires="p14">
      <p:transition spd="slow" p14:dur="2000" advTm="51170"/>
    </mc:Choice>
    <mc:Fallback>
      <p:transition spd="slow" advTm="5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77"/>
          <p:cNvSpPr txBox="1">
            <a:spLocks noGrp="1"/>
          </p:cNvSpPr>
          <p:nvPr>
            <p:ph type="body" idx="1"/>
          </p:nvPr>
        </p:nvSpPr>
        <p:spPr>
          <a:xfrm>
            <a:off x="193950" y="1185400"/>
            <a:ext cx="6417300" cy="390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dirty="0"/>
              <a:t>A formal complaint is a document filed by a complainant (or parent, or legal guardian) or signed by the Campus Title IX Coordinator alleging sexual harassment against a respondent and requesting that the school investigate the allegation of sexual harassment. </a:t>
            </a:r>
            <a:endParaRPr sz="1500" dirty="0"/>
          </a:p>
          <a:p>
            <a:pPr marL="0" indent="0">
              <a:lnSpc>
                <a:spcPct val="100000"/>
              </a:lnSpc>
              <a:spcBef>
                <a:spcPts val="1600"/>
              </a:spcBef>
              <a:buNone/>
            </a:pPr>
            <a:r>
              <a:rPr lang="en-US" sz="1500" dirty="0"/>
              <a:t>The complainant's wishes regarding filing a formal complaint should be respected unless the Campus Title IX Coordinator determines that initiating an investigation against the complainant’s wishes is not clearly unreasonable. </a:t>
            </a:r>
          </a:p>
          <a:p>
            <a:pPr marL="0" lvl="0" indent="0" algn="l" rtl="0">
              <a:lnSpc>
                <a:spcPct val="100000"/>
              </a:lnSpc>
              <a:spcBef>
                <a:spcPts val="1600"/>
              </a:spcBef>
              <a:spcAft>
                <a:spcPts val="0"/>
              </a:spcAft>
              <a:buNone/>
            </a:pPr>
            <a:r>
              <a:rPr lang="en-US" sz="1500" dirty="0"/>
              <a:t>Requires a complainant to be participating in or attempting to participate in the education program or activity of the school.</a:t>
            </a:r>
          </a:p>
          <a:p>
            <a:pPr marL="0" lvl="0" indent="0" algn="l" rtl="0">
              <a:lnSpc>
                <a:spcPct val="100000"/>
              </a:lnSpc>
              <a:spcBef>
                <a:spcPts val="1600"/>
              </a:spcBef>
              <a:spcAft>
                <a:spcPts val="0"/>
              </a:spcAft>
              <a:buNone/>
            </a:pPr>
            <a:endParaRPr sz="1500" dirty="0"/>
          </a:p>
          <a:p>
            <a:pPr marL="0" lvl="0" indent="0" algn="l" rtl="0">
              <a:lnSpc>
                <a:spcPct val="100000"/>
              </a:lnSpc>
              <a:spcBef>
                <a:spcPts val="1600"/>
              </a:spcBef>
              <a:spcAft>
                <a:spcPts val="1600"/>
              </a:spcAft>
              <a:buNone/>
            </a:pPr>
            <a:endParaRPr sz="1600" dirty="0"/>
          </a:p>
        </p:txBody>
      </p:sp>
      <p:sp>
        <p:nvSpPr>
          <p:cNvPr id="591" name="Google Shape;591;p77"/>
          <p:cNvSpPr txBox="1">
            <a:spLocks noGrp="1"/>
          </p:cNvSpPr>
          <p:nvPr>
            <p:ph type="ctrTitle"/>
          </p:nvPr>
        </p:nvSpPr>
        <p:spPr>
          <a:xfrm>
            <a:off x="610475" y="371750"/>
            <a:ext cx="52539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Understanding Formal Complaints </a:t>
            </a:r>
            <a:endParaRPr sz="2400" dirty="0"/>
          </a:p>
        </p:txBody>
      </p:sp>
      <p:cxnSp>
        <p:nvCxnSpPr>
          <p:cNvPr id="592" name="Google Shape;592;p7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52C8E813-BA47-4142-ABE7-53684F43E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214"/>
    </mc:Choice>
    <mc:Fallback>
      <p:transition spd="slow" advTm="3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8"/>
          <p:cNvSpPr txBox="1">
            <a:spLocks noGrp="1"/>
          </p:cNvSpPr>
          <p:nvPr>
            <p:ph type="ctrTitle" idx="6"/>
          </p:nvPr>
        </p:nvSpPr>
        <p:spPr>
          <a:xfrm>
            <a:off x="865200" y="92375"/>
            <a:ext cx="5108100"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Understanding Formal Complaints</a:t>
            </a:r>
            <a:endParaRPr sz="2400" dirty="0"/>
          </a:p>
          <a:p>
            <a:pPr marL="0" lvl="0" indent="0" algn="l" rtl="0">
              <a:spcBef>
                <a:spcPts val="0"/>
              </a:spcBef>
              <a:spcAft>
                <a:spcPts val="0"/>
              </a:spcAft>
              <a:buNone/>
            </a:pPr>
            <a:r>
              <a:rPr lang="en" sz="2000" dirty="0">
                <a:latin typeface="Open Sans Light"/>
                <a:ea typeface="Open Sans Light"/>
                <a:cs typeface="Open Sans Light"/>
                <a:sym typeface="Open Sans Light"/>
              </a:rPr>
              <a:t>Notice of Allegations</a:t>
            </a:r>
            <a:endParaRPr sz="2000" dirty="0"/>
          </a:p>
          <a:p>
            <a:pPr marL="0" lvl="0" indent="0" algn="l" rtl="0">
              <a:spcBef>
                <a:spcPts val="0"/>
              </a:spcBef>
              <a:spcAft>
                <a:spcPts val="0"/>
              </a:spcAft>
              <a:buNone/>
            </a:pPr>
            <a:endParaRPr dirty="0"/>
          </a:p>
        </p:txBody>
      </p:sp>
      <p:sp>
        <p:nvSpPr>
          <p:cNvPr id="601" name="Google Shape;601;p78"/>
          <p:cNvSpPr txBox="1">
            <a:spLocks noGrp="1"/>
          </p:cNvSpPr>
          <p:nvPr>
            <p:ph type="subTitle" idx="1"/>
          </p:nvPr>
        </p:nvSpPr>
        <p:spPr>
          <a:xfrm>
            <a:off x="25" y="948629"/>
            <a:ext cx="8819800" cy="170839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Upon the filing of a formal complaint the Campus Title IX Coordinator must provide both parties with written notice of the following prior to the commencement of the investigation:</a:t>
            </a:r>
            <a:endParaRPr sz="1800" dirty="0"/>
          </a:p>
          <a:p>
            <a:pPr marL="457200" lvl="0" indent="-292100" algn="l" rtl="0">
              <a:spcBef>
                <a:spcPts val="0"/>
              </a:spcBef>
              <a:spcAft>
                <a:spcPts val="0"/>
              </a:spcAft>
              <a:buSzPts val="1000"/>
              <a:buChar char="➔"/>
            </a:pPr>
            <a:r>
              <a:rPr lang="en-US" sz="1800" dirty="0"/>
              <a:t>school’s formal complaint process</a:t>
            </a:r>
          </a:p>
          <a:p>
            <a:pPr marL="457200" lvl="0" indent="-292100" algn="l" rtl="0">
              <a:spcBef>
                <a:spcPts val="0"/>
              </a:spcBef>
              <a:spcAft>
                <a:spcPts val="0"/>
              </a:spcAft>
              <a:buSzPts val="1000"/>
              <a:buChar char="➔"/>
            </a:pPr>
            <a:r>
              <a:rPr lang="en" sz="1800" dirty="0"/>
              <a:t>the allegations of sexual harassment</a:t>
            </a:r>
            <a:endParaRPr sz="1800" dirty="0"/>
          </a:p>
          <a:p>
            <a:pPr marL="457200" lvl="0" indent="-292100" algn="l" rtl="0">
              <a:spcBef>
                <a:spcPts val="0"/>
              </a:spcBef>
              <a:spcAft>
                <a:spcPts val="0"/>
              </a:spcAft>
              <a:buSzPts val="1000"/>
              <a:buChar char="➔"/>
            </a:pPr>
            <a:r>
              <a:rPr lang="en" sz="1800" dirty="0"/>
              <a:t>the presumption of innocence</a:t>
            </a:r>
          </a:p>
          <a:p>
            <a:pPr marL="457200" lvl="0" indent="-292100" algn="l" rtl="0">
              <a:spcBef>
                <a:spcPts val="0"/>
              </a:spcBef>
              <a:spcAft>
                <a:spcPts val="0"/>
              </a:spcAft>
              <a:buSzPts val="1000"/>
              <a:buChar char="➔"/>
            </a:pPr>
            <a:r>
              <a:rPr lang="en-US" sz="1800" dirty="0"/>
              <a:t>the standard of evidence that will be used</a:t>
            </a:r>
            <a:endParaRPr sz="1800" dirty="0"/>
          </a:p>
          <a:p>
            <a:pPr marL="457200" lvl="0" indent="-292100" algn="l" rtl="0">
              <a:spcBef>
                <a:spcPts val="0"/>
              </a:spcBef>
              <a:spcAft>
                <a:spcPts val="0"/>
              </a:spcAft>
              <a:buSzPts val="1000"/>
              <a:buChar char="➔"/>
            </a:pPr>
            <a:r>
              <a:rPr lang="en" sz="1800" dirty="0"/>
              <a:t>the right to inspect and review evidence</a:t>
            </a:r>
            <a:endParaRPr sz="1800" dirty="0"/>
          </a:p>
          <a:p>
            <a:pPr marL="457200" lvl="0" indent="-292100" algn="l" rtl="0">
              <a:spcBef>
                <a:spcPts val="0"/>
              </a:spcBef>
              <a:spcAft>
                <a:spcPts val="0"/>
              </a:spcAft>
              <a:buSzPts val="1000"/>
              <a:buChar char="➔"/>
            </a:pPr>
            <a:r>
              <a:rPr lang="en" sz="1800" dirty="0"/>
              <a:t>the right to have an advisor during the process</a:t>
            </a:r>
            <a:endParaRPr sz="1800" dirty="0"/>
          </a:p>
          <a:p>
            <a:pPr marL="457200" lvl="0" indent="-292100" algn="l" rtl="0">
              <a:spcBef>
                <a:spcPts val="0"/>
              </a:spcBef>
              <a:spcAft>
                <a:spcPts val="0"/>
              </a:spcAft>
              <a:buSzPts val="1000"/>
              <a:buChar char="➔"/>
            </a:pPr>
            <a:r>
              <a:rPr lang="en" sz="1800" dirty="0"/>
              <a:t>any provisions in the school’s code of conduct that prohibit knowingly making false statements or submitting false information during the </a:t>
            </a:r>
            <a:r>
              <a:rPr lang="en-US" sz="1800" dirty="0"/>
              <a:t>formal complaint</a:t>
            </a:r>
            <a:r>
              <a:rPr lang="en" sz="1800" dirty="0"/>
              <a:t> process</a:t>
            </a:r>
            <a:endParaRPr sz="1800" dirty="0"/>
          </a:p>
          <a:p>
            <a:pPr marL="457200" lvl="0" indent="-292100" algn="l" rtl="0">
              <a:spcBef>
                <a:spcPts val="0"/>
              </a:spcBef>
              <a:spcAft>
                <a:spcPts val="0"/>
              </a:spcAft>
              <a:buSzPts val="1000"/>
              <a:buChar char="➔"/>
            </a:pPr>
            <a:r>
              <a:rPr lang="en" sz="1800" dirty="0"/>
              <a:t>and informal resolution options.</a:t>
            </a:r>
            <a:endParaRPr sz="1800" dirty="0"/>
          </a:p>
        </p:txBody>
      </p:sp>
      <p:cxnSp>
        <p:nvCxnSpPr>
          <p:cNvPr id="606" name="Google Shape;606;p7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607" name="Google Shape;607;p78"/>
          <p:cNvSpPr txBox="1"/>
          <p:nvPr/>
        </p:nvSpPr>
        <p:spPr>
          <a:xfrm>
            <a:off x="7599867" y="27037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chemeClr val="lt1"/>
              </a:solidFill>
              <a:latin typeface="Abel"/>
              <a:ea typeface="Abel"/>
              <a:cs typeface="Abel"/>
              <a:sym typeface="Abel"/>
            </a:endParaRPr>
          </a:p>
        </p:txBody>
      </p:sp>
      <p:pic>
        <p:nvPicPr>
          <p:cNvPr id="2" name="Audio 1">
            <a:hlinkClick r:id="" action="ppaction://media"/>
            <a:extLst>
              <a:ext uri="{FF2B5EF4-FFF2-40B4-BE49-F238E27FC236}">
                <a16:creationId xmlns:a16="http://schemas.microsoft.com/office/drawing/2014/main" id="{BFC9F278-6071-4D38-8BA8-BB0A4C19E2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206702911"/>
      </p:ext>
    </p:extLst>
  </p:cSld>
  <p:clrMapOvr>
    <a:masterClrMapping/>
  </p:clrMapOvr>
  <mc:AlternateContent xmlns:mc="http://schemas.openxmlformats.org/markup-compatibility/2006">
    <mc:Choice xmlns:p14="http://schemas.microsoft.com/office/powerpoint/2010/main" Requires="p14">
      <p:transition spd="slow" p14:dur="2000" advTm="31064"/>
    </mc:Choice>
    <mc:Fallback>
      <p:transition spd="slow" advTm="3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8"/>
          <p:cNvSpPr txBox="1">
            <a:spLocks noGrp="1"/>
          </p:cNvSpPr>
          <p:nvPr>
            <p:ph type="ctrTitle" idx="6"/>
          </p:nvPr>
        </p:nvSpPr>
        <p:spPr>
          <a:xfrm>
            <a:off x="865200" y="92375"/>
            <a:ext cx="5108100"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Understanding Formal Complaints</a:t>
            </a:r>
            <a:endParaRPr sz="2400" dirty="0"/>
          </a:p>
          <a:p>
            <a:pPr marL="0" lvl="0" indent="0" algn="l" rtl="0">
              <a:spcBef>
                <a:spcPts val="0"/>
              </a:spcBef>
              <a:spcAft>
                <a:spcPts val="0"/>
              </a:spcAft>
              <a:buNone/>
            </a:pPr>
            <a:r>
              <a:rPr lang="en" sz="2000" b="0" dirty="0">
                <a:latin typeface="Open Sans Light"/>
                <a:ea typeface="Open Sans Light"/>
                <a:cs typeface="Open Sans Light"/>
                <a:sym typeface="Open Sans Light"/>
              </a:rPr>
              <a:t>Response and Dismissal</a:t>
            </a:r>
            <a:r>
              <a:rPr lang="en" sz="2000" dirty="0"/>
              <a:t> </a:t>
            </a:r>
            <a:endParaRPr sz="2000" dirty="0"/>
          </a:p>
          <a:p>
            <a:pPr marL="0" lvl="0" indent="0" algn="l" rtl="0">
              <a:spcBef>
                <a:spcPts val="0"/>
              </a:spcBef>
              <a:spcAft>
                <a:spcPts val="0"/>
              </a:spcAft>
              <a:buNone/>
            </a:pPr>
            <a:endParaRPr dirty="0"/>
          </a:p>
        </p:txBody>
      </p:sp>
      <p:sp>
        <p:nvSpPr>
          <p:cNvPr id="600" name="Google Shape;600;p78"/>
          <p:cNvSpPr txBox="1">
            <a:spLocks noGrp="1"/>
          </p:cNvSpPr>
          <p:nvPr>
            <p:ph type="ctrTitle" idx="3"/>
          </p:nvPr>
        </p:nvSpPr>
        <p:spPr>
          <a:xfrm>
            <a:off x="3384019" y="958179"/>
            <a:ext cx="2619300" cy="38094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PERMISSIVE DISMISSAL</a:t>
            </a:r>
          </a:p>
        </p:txBody>
      </p:sp>
      <p:sp>
        <p:nvSpPr>
          <p:cNvPr id="601" name="Google Shape;601;p78"/>
          <p:cNvSpPr txBox="1">
            <a:spLocks noGrp="1"/>
          </p:cNvSpPr>
          <p:nvPr>
            <p:ph type="subTitle" idx="1"/>
          </p:nvPr>
        </p:nvSpPr>
        <p:spPr>
          <a:xfrm>
            <a:off x="25" y="1339121"/>
            <a:ext cx="3128700" cy="13179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Campus Title IX Coordinator is required to dismiss a formal complaint when the allegations:</a:t>
            </a:r>
          </a:p>
          <a:p>
            <a:pPr marL="457200" lvl="0" indent="-292100" algn="l" rtl="0">
              <a:spcBef>
                <a:spcPts val="0"/>
              </a:spcBef>
              <a:spcAft>
                <a:spcPts val="0"/>
              </a:spcAft>
              <a:buSzPts val="1000"/>
              <a:buChar char="➔"/>
            </a:pPr>
            <a:r>
              <a:rPr lang="en-US" dirty="0"/>
              <a:t>do not meet the definition of sexual harassment</a:t>
            </a:r>
          </a:p>
          <a:p>
            <a:pPr marL="457200" lvl="0" indent="-292100" algn="l" rtl="0">
              <a:spcBef>
                <a:spcPts val="0"/>
              </a:spcBef>
              <a:spcAft>
                <a:spcPts val="0"/>
              </a:spcAft>
              <a:buSzPts val="1000"/>
              <a:buChar char="➔"/>
            </a:pPr>
            <a:r>
              <a:rPr lang="en-US" dirty="0"/>
              <a:t>did not occur in a school’s education program or activity</a:t>
            </a:r>
          </a:p>
          <a:p>
            <a:pPr marL="457200" lvl="0" indent="-292100" algn="l" rtl="0">
              <a:spcBef>
                <a:spcPts val="0"/>
              </a:spcBef>
              <a:spcAft>
                <a:spcPts val="0"/>
              </a:spcAft>
              <a:buSzPts val="1000"/>
              <a:buChar char="➔"/>
            </a:pPr>
            <a:r>
              <a:rPr lang="en-US" dirty="0"/>
              <a:t>did not occur against a person in the U.S. </a:t>
            </a:r>
          </a:p>
          <a:p>
            <a:pPr indent="-292100" algn="l">
              <a:buFont typeface="Open Sans Light"/>
              <a:buChar char="➔"/>
            </a:pPr>
            <a:r>
              <a:rPr lang="en-US" kern="1000" dirty="0">
                <a:latin typeface="Open Sans Light" panose="020B0306030504020204" pitchFamily="34" charset="0"/>
                <a:ea typeface="Open Sans Light" panose="020B0306030504020204" pitchFamily="34" charset="0"/>
                <a:cs typeface="Open Sans Light" panose="020B0306030504020204" pitchFamily="34" charset="0"/>
              </a:rPr>
              <a:t>t</a:t>
            </a:r>
            <a:r>
              <a:rPr lang="en-US" kern="1000" dirty="0">
                <a:effectLst/>
                <a:latin typeface="Open Sans Light" panose="020B0306030504020204" pitchFamily="34" charset="0"/>
                <a:ea typeface="Open Sans Light" panose="020B0306030504020204" pitchFamily="34" charset="0"/>
                <a:cs typeface="Open Sans Light" panose="020B0306030504020204" pitchFamily="34" charset="0"/>
              </a:rPr>
              <a:t>he Complainant was not participating in or attempting to participate in the District’s education program or activity at the time they filed the formal complaint.</a:t>
            </a:r>
          </a:p>
          <a:p>
            <a:pPr marL="457200" lvl="0" indent="-292100" algn="l" rtl="0">
              <a:spcBef>
                <a:spcPts val="0"/>
              </a:spcBef>
              <a:spcAft>
                <a:spcPts val="0"/>
              </a:spcAft>
              <a:buSzPts val="1000"/>
              <a:buChar char="➔"/>
            </a:pPr>
            <a:endParaRPr lang="en-US" dirty="0"/>
          </a:p>
          <a:p>
            <a:pPr marL="457200" lvl="0" indent="-292100" algn="l" rtl="0">
              <a:spcBef>
                <a:spcPts val="0"/>
              </a:spcBef>
              <a:spcAft>
                <a:spcPts val="0"/>
              </a:spcAft>
              <a:buSzPts val="1000"/>
              <a:buChar char="➔"/>
            </a:pPr>
            <a:endParaRPr lang="en-US" dirty="0"/>
          </a:p>
        </p:txBody>
      </p:sp>
      <p:sp>
        <p:nvSpPr>
          <p:cNvPr id="602" name="Google Shape;602;p78"/>
          <p:cNvSpPr txBox="1">
            <a:spLocks noGrp="1"/>
          </p:cNvSpPr>
          <p:nvPr>
            <p:ph type="subTitle" idx="2"/>
          </p:nvPr>
        </p:nvSpPr>
        <p:spPr>
          <a:xfrm>
            <a:off x="3445475" y="1229193"/>
            <a:ext cx="2291400" cy="15185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Campus Title IX Coordinator may dismiss a formal complaint if :</a:t>
            </a:r>
          </a:p>
          <a:p>
            <a:pPr marL="457200" lvl="0" indent="-292100" algn="l" rtl="0">
              <a:spcBef>
                <a:spcPts val="0"/>
              </a:spcBef>
              <a:spcAft>
                <a:spcPts val="0"/>
              </a:spcAft>
              <a:buSzPts val="1000"/>
              <a:buChar char="➔"/>
            </a:pPr>
            <a:r>
              <a:rPr lang="en-US" dirty="0"/>
              <a:t>the complainant informs the Title IX Coordinator in writing that the complainant desires to withdraw the formal complaint</a:t>
            </a:r>
          </a:p>
          <a:p>
            <a:pPr marL="457200" lvl="0" indent="-292100" algn="l" rtl="0">
              <a:spcBef>
                <a:spcPts val="0"/>
              </a:spcBef>
              <a:spcAft>
                <a:spcPts val="0"/>
              </a:spcAft>
              <a:buSzPts val="1000"/>
              <a:buChar char="➔"/>
            </a:pPr>
            <a:r>
              <a:rPr lang="en-US" dirty="0"/>
              <a:t> the respondent is no longer enrolled or employed by the school</a:t>
            </a:r>
          </a:p>
          <a:p>
            <a:pPr marL="457200" lvl="0" indent="-292100" algn="l" rtl="0">
              <a:spcBef>
                <a:spcPts val="0"/>
              </a:spcBef>
              <a:spcAft>
                <a:spcPts val="0"/>
              </a:spcAft>
              <a:buSzPts val="1000"/>
              <a:buChar char="➔"/>
            </a:pPr>
            <a:r>
              <a:rPr lang="en-US" dirty="0"/>
              <a:t>specific circumstances prevent the school from gathering sufficient evidence to reach a determination.</a:t>
            </a:r>
          </a:p>
        </p:txBody>
      </p:sp>
      <p:sp>
        <p:nvSpPr>
          <p:cNvPr id="603" name="Google Shape;603;p78"/>
          <p:cNvSpPr txBox="1">
            <a:spLocks noGrp="1"/>
          </p:cNvSpPr>
          <p:nvPr>
            <p:ph type="ctrTitle"/>
          </p:nvPr>
        </p:nvSpPr>
        <p:spPr>
          <a:xfrm>
            <a:off x="-194883" y="959371"/>
            <a:ext cx="2619300" cy="3797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MANDATORY DISMISSAL</a:t>
            </a:r>
          </a:p>
        </p:txBody>
      </p:sp>
      <p:sp>
        <p:nvSpPr>
          <p:cNvPr id="604" name="Google Shape;604;p78"/>
          <p:cNvSpPr txBox="1">
            <a:spLocks noGrp="1"/>
          </p:cNvSpPr>
          <p:nvPr>
            <p:ph type="subTitle" idx="4"/>
          </p:nvPr>
        </p:nvSpPr>
        <p:spPr>
          <a:xfrm>
            <a:off x="5973300" y="1339121"/>
            <a:ext cx="3027900" cy="1317904"/>
          </a:xfrm>
          <a:prstGeom prst="rect">
            <a:avLst/>
          </a:prstGeom>
        </p:spPr>
        <p:txBody>
          <a:bodyPr spcFirstLastPara="1" wrap="square" lIns="91425" tIns="91425" rIns="91425" bIns="91425" anchor="t" anchorCtr="0">
            <a:noAutofit/>
          </a:bodyPr>
          <a:lstStyle/>
          <a:p>
            <a:pPr marL="165100" lvl="0" indent="0" algn="l"/>
            <a:r>
              <a:rPr lang="en" dirty="0"/>
              <a:t>If the </a:t>
            </a:r>
            <a:r>
              <a:rPr lang="en-US" dirty="0"/>
              <a:t>Campus Title IX Coordinator</a:t>
            </a:r>
            <a:r>
              <a:rPr lang="en" dirty="0"/>
              <a:t> dismisses the </a:t>
            </a:r>
            <a:r>
              <a:rPr lang="en-US" dirty="0"/>
              <a:t>complaint,</a:t>
            </a:r>
            <a:r>
              <a:rPr lang="en" dirty="0"/>
              <a:t> he or she must send the parties written notice of dismissal including:</a:t>
            </a:r>
            <a:endParaRPr lang="en-US" dirty="0"/>
          </a:p>
          <a:p>
            <a:pPr lvl="0" indent="-292100" algn="l">
              <a:buChar char="➔"/>
            </a:pPr>
            <a:r>
              <a:rPr lang="en-US" dirty="0"/>
              <a:t>Notice of dismissal</a:t>
            </a:r>
          </a:p>
          <a:p>
            <a:pPr indent="-292100" algn="l">
              <a:buFont typeface="Open Sans Light"/>
              <a:buChar char="➔"/>
            </a:pPr>
            <a:r>
              <a:rPr lang="en-US" dirty="0"/>
              <a:t>Reasons for dismissal</a:t>
            </a:r>
          </a:p>
          <a:p>
            <a:pPr indent="-292100" algn="l">
              <a:buFont typeface="Open Sans Light"/>
              <a:buChar char="➔"/>
            </a:pPr>
            <a:r>
              <a:rPr lang="en-US" dirty="0"/>
              <a:t>Appeal options for a dismissal</a:t>
            </a:r>
          </a:p>
          <a:p>
            <a:pPr marL="165100" indent="0" algn="l"/>
            <a:endParaRPr lang="en-US" dirty="0"/>
          </a:p>
          <a:p>
            <a:pPr marL="165100" indent="0" algn="l"/>
            <a:r>
              <a:rPr lang="en-US" dirty="0"/>
              <a:t>Any party may appeal dismissal </a:t>
            </a:r>
          </a:p>
          <a:p>
            <a:pPr marL="165100" indent="0" algn="l"/>
            <a:endParaRPr lang="en-US" dirty="0"/>
          </a:p>
          <a:p>
            <a:pPr lvl="0" indent="-292100" algn="l">
              <a:buChar char="➔"/>
            </a:pPr>
            <a:endParaRPr lang="en-US" dirty="0"/>
          </a:p>
          <a:p>
            <a:pPr lvl="0" indent="-292100" algn="l">
              <a:buChar char="➔"/>
            </a:pPr>
            <a:endParaRPr lang="en-US" dirty="0"/>
          </a:p>
          <a:p>
            <a:pPr marL="0" lvl="0" indent="0" algn="r" rtl="0">
              <a:spcBef>
                <a:spcPts val="0"/>
              </a:spcBef>
              <a:spcAft>
                <a:spcPts val="0"/>
              </a:spcAft>
              <a:buNone/>
            </a:pPr>
            <a:endParaRPr dirty="0"/>
          </a:p>
        </p:txBody>
      </p:sp>
      <p:sp>
        <p:nvSpPr>
          <p:cNvPr id="605" name="Google Shape;605;p78"/>
          <p:cNvSpPr txBox="1">
            <a:spLocks noGrp="1"/>
          </p:cNvSpPr>
          <p:nvPr>
            <p:ph type="ctrTitle" idx="5"/>
          </p:nvPr>
        </p:nvSpPr>
        <p:spPr>
          <a:xfrm>
            <a:off x="6290217" y="958180"/>
            <a:ext cx="2619300" cy="3809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NOTICE REQUIRMENTS</a:t>
            </a:r>
            <a:endParaRPr dirty="0"/>
          </a:p>
        </p:txBody>
      </p:sp>
      <p:cxnSp>
        <p:nvCxnSpPr>
          <p:cNvPr id="606" name="Google Shape;606;p7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4" name="Audio 3">
            <a:hlinkClick r:id="" action="ppaction://media"/>
            <a:extLst>
              <a:ext uri="{FF2B5EF4-FFF2-40B4-BE49-F238E27FC236}">
                <a16:creationId xmlns:a16="http://schemas.microsoft.com/office/drawing/2014/main" id="{ECDD5335-080F-404D-AC6E-3023FA2CED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72473564"/>
      </p:ext>
    </p:extLst>
  </p:cSld>
  <p:clrMapOvr>
    <a:masterClrMapping/>
  </p:clrMapOvr>
  <mc:AlternateContent xmlns:mc="http://schemas.openxmlformats.org/markup-compatibility/2006">
    <mc:Choice xmlns:p14="http://schemas.microsoft.com/office/powerpoint/2010/main" Requires="p14">
      <p:transition spd="slow" p14:dur="2000" advTm="75020"/>
    </mc:Choice>
    <mc:Fallback>
      <p:transition spd="slow" advTm="7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Google Shape;613;p79"/>
          <p:cNvSpPr txBox="1">
            <a:spLocks noGrp="1"/>
          </p:cNvSpPr>
          <p:nvPr>
            <p:ph type="ctrTitle"/>
          </p:nvPr>
        </p:nvSpPr>
        <p:spPr>
          <a:xfrm>
            <a:off x="772322" y="-40750"/>
            <a:ext cx="6810245" cy="4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a:t>
            </a:r>
            <a:r>
              <a:rPr lang="en-US" sz="2400" dirty="0"/>
              <a:t>Formal Complaint </a:t>
            </a:r>
            <a:r>
              <a:rPr lang="en" sz="2400" dirty="0"/>
              <a:t>Process </a:t>
            </a:r>
            <a:r>
              <a:rPr lang="en" sz="2400" b="0" dirty="0"/>
              <a:t>Requirements</a:t>
            </a:r>
            <a:endParaRPr sz="2400" dirty="0"/>
          </a:p>
        </p:txBody>
      </p:sp>
      <p:cxnSp>
        <p:nvCxnSpPr>
          <p:cNvPr id="614" name="Google Shape;614;p79"/>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615" name="Google Shape;615;p79"/>
          <p:cNvSpPr txBox="1"/>
          <p:nvPr/>
        </p:nvSpPr>
        <p:spPr>
          <a:xfrm>
            <a:off x="4111819" y="272472"/>
            <a:ext cx="4721549" cy="3883229"/>
          </a:xfrm>
          <a:prstGeom prst="rect">
            <a:avLst/>
          </a:prstGeom>
          <a:noFill/>
          <a:ln>
            <a:noFill/>
          </a:ln>
        </p:spPr>
        <p:txBody>
          <a:bodyPr spcFirstLastPara="1" wrap="square" lIns="0" tIns="6350" rIns="0" bIns="0" anchor="b" anchorCtr="0">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2E1B11"/>
                </a:solidFill>
                <a:latin typeface="Open Sans Light"/>
                <a:ea typeface="Open Sans Light"/>
                <a:cs typeface="Open Sans Light"/>
                <a:sym typeface="Open Sans Light"/>
              </a:rPr>
              <a:t>3</a:t>
            </a: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Remedies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Remedies are required to be provided to a complainant when a respondent is found responsible, and they must be designed to maintain the complainant’s equal access to education.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Possible remedies a school may provide a complainant and disciplinary sanctions a school might impose on a respondent  following  a determination include: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Examples of remedies: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counseling</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course-related adjustments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modifications of work or class schedules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campus escort services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increased security and monitoring of certain areas of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mutual restrictions on contact between the parties</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 of disciplinary sanctions:</a:t>
            </a:r>
          </a:p>
          <a:p>
            <a:pPr marL="457200" marR="0" lvl="0" indent="-285750" algn="l" defTabSz="914400" rtl="0" eaLnBrk="1" fontAlgn="auto" latinLnBrk="0" hangingPunct="1">
              <a:lnSpc>
                <a:spcPct val="100000"/>
              </a:lnSpc>
              <a:spcBef>
                <a:spcPts val="0"/>
              </a:spcBef>
              <a:spcAft>
                <a:spcPts val="0"/>
              </a:spcAft>
              <a:buClr>
                <a:srgbClr val="2E1B11"/>
              </a:buClr>
              <a:buSzPts val="900"/>
              <a:buFont typeface="Open Sans Light"/>
              <a:buChar char="➔"/>
              <a:tabLst/>
              <a:defRPr/>
            </a:pPr>
            <a:r>
              <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removal from a regular classroom or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out-of-school suspension</a:t>
            </a:r>
          </a:p>
          <a:p>
            <a:pPr marL="457200" marR="0" lvl="0" indent="-298450" algn="l" defTabSz="914400" rtl="0" eaLnBrk="1" fontAlgn="auto" latinLnBrk="0" hangingPunct="1">
              <a:lnSpc>
                <a:spcPct val="100000"/>
              </a:lnSpc>
              <a:spcBef>
                <a:spcPts val="0"/>
              </a:spcBef>
              <a:spcAft>
                <a:spcPts val="0"/>
              </a:spcAft>
              <a:buClr>
                <a:srgbClr val="2E1B11"/>
              </a:buClr>
              <a:buSzPts val="11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placement in a disciplinary alternative</a:t>
            </a: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education program</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expulsion from school</a:t>
            </a:r>
          </a:p>
        </p:txBody>
      </p:sp>
      <p:sp>
        <p:nvSpPr>
          <p:cNvPr id="621" name="Google Shape;621;p79"/>
          <p:cNvSpPr txBox="1"/>
          <p:nvPr/>
        </p:nvSpPr>
        <p:spPr>
          <a:xfrm flipH="1">
            <a:off x="187577" y="905300"/>
            <a:ext cx="2778900" cy="4495542"/>
          </a:xfrm>
          <a:prstGeom prst="rect">
            <a:avLst/>
          </a:prstGeom>
          <a:noFill/>
          <a:ln>
            <a:noFill/>
          </a:ln>
        </p:spPr>
        <p:txBody>
          <a:bodyPr spcFirstLastPara="1" wrap="square" lIns="0" tIns="635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Objective evaluation of all relevant evidence, inculpatory and exculpatory, and avoids credibility determinations based on a person’s status as a complainant, respondent, or witness. The formal complaint process should operate under the assumption that the respondent is not responsible for the alleged conduct until a determination regarding responsibility is made at the conclusion of the formal complaint  process.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a:solidFill>
                <a:srgbClr val="2E1B11"/>
              </a:solidFill>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2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Prompt Time Frame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Reasonably prompt time frame for its conclusion, including for appeals, with allowance for short-term, good cause delays, or extensions of the time frames.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Good time delay includes concurrent law enforcement activity, the absence of a party or witness, the absence of a party’s advisor of choice, or the need for language assistance or accommodation of disabilities.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endParaRPr sz="1200" dirty="0">
              <a:solidFill>
                <a:schemeClr val="dk1"/>
              </a:solidFill>
              <a:latin typeface="Open Sans Light"/>
              <a:ea typeface="Open Sans Light"/>
              <a:cs typeface="Open Sans Light"/>
              <a:sym typeface="Open Sans Light"/>
            </a:endParaRPr>
          </a:p>
        </p:txBody>
      </p:sp>
      <p:sp>
        <p:nvSpPr>
          <p:cNvPr id="622" name="Google Shape;622;p79"/>
          <p:cNvSpPr txBox="1"/>
          <p:nvPr/>
        </p:nvSpPr>
        <p:spPr>
          <a:xfrm flipH="1">
            <a:off x="488875" y="514927"/>
            <a:ext cx="2578598" cy="292524"/>
          </a:xfrm>
          <a:prstGeom prst="rect">
            <a:avLst/>
          </a:prstGeom>
          <a:noFill/>
          <a:ln>
            <a:noFill/>
          </a:ln>
        </p:spPr>
        <p:txBody>
          <a:bodyPr spcFirstLastPara="1" wrap="square" lIns="0" tIns="6350" rIns="0" bIns="0" anchor="b" anchorCtr="0">
            <a:noAutofit/>
          </a:bodyPr>
          <a:lstStyle/>
          <a:p>
            <a:pPr marL="0" marR="0" lvl="0" indent="0" algn="r" rtl="0">
              <a:lnSpc>
                <a:spcPct val="100000"/>
              </a:lnSpc>
              <a:spcBef>
                <a:spcPts val="0"/>
              </a:spcBef>
              <a:spcAft>
                <a:spcPts val="0"/>
              </a:spcAft>
              <a:buNone/>
            </a:pPr>
            <a:r>
              <a:rPr lang="en" sz="2000" dirty="0">
                <a:solidFill>
                  <a:schemeClr val="dk1"/>
                </a:solidFill>
                <a:latin typeface="Open Sans Light"/>
                <a:ea typeface="Open Sans Light"/>
                <a:cs typeface="Open Sans Light"/>
                <a:sym typeface="Open Sans Light"/>
              </a:rPr>
              <a:t>1 </a:t>
            </a:r>
            <a:r>
              <a:rPr lang="en" sz="2400" dirty="0">
                <a:solidFill>
                  <a:schemeClr val="dk1"/>
                </a:solidFill>
                <a:latin typeface="Abel"/>
                <a:ea typeface="Abel"/>
                <a:cs typeface="Abel"/>
                <a:sym typeface="Abel"/>
              </a:rPr>
              <a:t>Objective Evaluation </a:t>
            </a:r>
            <a:endParaRPr sz="2400" dirty="0">
              <a:solidFill>
                <a:schemeClr val="dk1"/>
              </a:solidFill>
              <a:latin typeface="Abel"/>
              <a:ea typeface="Abel"/>
              <a:cs typeface="Abel"/>
              <a:sym typeface="Abel"/>
            </a:endParaRPr>
          </a:p>
        </p:txBody>
      </p:sp>
      <p:cxnSp>
        <p:nvCxnSpPr>
          <p:cNvPr id="623" name="Google Shape;623;p79"/>
          <p:cNvCxnSpPr/>
          <p:nvPr/>
        </p:nvCxnSpPr>
        <p:spPr>
          <a:xfrm>
            <a:off x="2449201" y="1198400"/>
            <a:ext cx="1134300" cy="0"/>
          </a:xfrm>
          <a:prstGeom prst="straightConnector1">
            <a:avLst/>
          </a:prstGeom>
          <a:noFill/>
          <a:ln w="19050" cap="flat" cmpd="sng">
            <a:solidFill>
              <a:srgbClr val="D2E2EE"/>
            </a:solidFill>
            <a:prstDash val="solid"/>
            <a:round/>
            <a:headEnd type="none" w="med" len="med"/>
            <a:tailEnd type="none" w="med" len="med"/>
          </a:ln>
        </p:spPr>
      </p:cxnSp>
      <p:pic>
        <p:nvPicPr>
          <p:cNvPr id="3" name="Audio 2">
            <a:hlinkClick r:id="" action="ppaction://media"/>
            <a:extLst>
              <a:ext uri="{FF2B5EF4-FFF2-40B4-BE49-F238E27FC236}">
                <a16:creationId xmlns:a16="http://schemas.microsoft.com/office/drawing/2014/main" id="{584EDD4B-A1D4-4892-AC2A-91C7402FB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4164148397"/>
      </p:ext>
    </p:extLst>
  </p:cSld>
  <p:clrMapOvr>
    <a:masterClrMapping/>
  </p:clrMapOvr>
  <mc:AlternateContent xmlns:mc="http://schemas.openxmlformats.org/markup-compatibility/2006">
    <mc:Choice xmlns:p14="http://schemas.microsoft.com/office/powerpoint/2010/main" Requires="p14">
      <p:transition spd="slow" p14:dur="2000" advTm="105977"/>
    </mc:Choice>
    <mc:Fallback>
      <p:transition spd="slow" advTm="10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a:spLocks noGrp="1"/>
          </p:cNvSpPr>
          <p:nvPr>
            <p:ph type="ctrTitle"/>
          </p:nvPr>
        </p:nvSpPr>
        <p:spPr>
          <a:xfrm>
            <a:off x="830399" y="74025"/>
            <a:ext cx="3642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Conducting an Investigation</a:t>
            </a:r>
            <a:r>
              <a:rPr lang="en"/>
              <a:t> </a:t>
            </a:r>
            <a:endParaRPr dirty="0"/>
          </a:p>
        </p:txBody>
      </p:sp>
      <p:sp>
        <p:nvSpPr>
          <p:cNvPr id="419" name="Google Shape;419;p65"/>
          <p:cNvSpPr txBox="1"/>
          <p:nvPr/>
        </p:nvSpPr>
        <p:spPr>
          <a:xfrm>
            <a:off x="2703454" y="1155231"/>
            <a:ext cx="985500" cy="480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latin typeface="Abel"/>
                <a:ea typeface="Abel"/>
                <a:cs typeface="Abel"/>
                <a:sym typeface="Abel"/>
              </a:rPr>
              <a:t>GATHER AND PRESERVE</a:t>
            </a:r>
            <a:endParaRPr dirty="0">
              <a:solidFill>
                <a:schemeClr val="dk1"/>
              </a:solidFill>
              <a:latin typeface="Abel"/>
              <a:ea typeface="Abel"/>
              <a:cs typeface="Abel"/>
              <a:sym typeface="Abel"/>
            </a:endParaRPr>
          </a:p>
        </p:txBody>
      </p:sp>
      <p:sp>
        <p:nvSpPr>
          <p:cNvPr id="420" name="Google Shape;420;p65"/>
          <p:cNvSpPr txBox="1"/>
          <p:nvPr/>
        </p:nvSpPr>
        <p:spPr>
          <a:xfrm>
            <a:off x="1206078" y="1051127"/>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01</a:t>
            </a:r>
            <a:endParaRPr sz="2400" dirty="0">
              <a:solidFill>
                <a:schemeClr val="dk1"/>
              </a:solidFill>
              <a:latin typeface="Abel"/>
              <a:ea typeface="Abel"/>
              <a:cs typeface="Abel"/>
              <a:sym typeface="Abel"/>
            </a:endParaRPr>
          </a:p>
        </p:txBody>
      </p:sp>
      <p:sp>
        <p:nvSpPr>
          <p:cNvPr id="421" name="Google Shape;421;p65"/>
          <p:cNvSpPr txBox="1"/>
          <p:nvPr/>
        </p:nvSpPr>
        <p:spPr>
          <a:xfrm>
            <a:off x="1991121" y="1883790"/>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02</a:t>
            </a:r>
            <a:endParaRPr sz="2400" dirty="0">
              <a:solidFill>
                <a:schemeClr val="dk1"/>
              </a:solidFill>
              <a:latin typeface="Abel"/>
              <a:ea typeface="Abel"/>
              <a:cs typeface="Abel"/>
              <a:sym typeface="Abel"/>
            </a:endParaRPr>
          </a:p>
        </p:txBody>
      </p:sp>
      <p:sp>
        <p:nvSpPr>
          <p:cNvPr id="422" name="Google Shape;422;p65"/>
          <p:cNvSpPr txBox="1"/>
          <p:nvPr/>
        </p:nvSpPr>
        <p:spPr>
          <a:xfrm>
            <a:off x="2614514" y="2884153"/>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03</a:t>
            </a:r>
            <a:endParaRPr sz="2400" dirty="0">
              <a:solidFill>
                <a:schemeClr val="dk1"/>
              </a:solidFill>
              <a:latin typeface="Abel"/>
              <a:ea typeface="Abel"/>
              <a:cs typeface="Abel"/>
              <a:sym typeface="Abel"/>
            </a:endParaRPr>
          </a:p>
        </p:txBody>
      </p:sp>
      <p:sp>
        <p:nvSpPr>
          <p:cNvPr id="423" name="Google Shape;423;p65"/>
          <p:cNvSpPr txBox="1"/>
          <p:nvPr/>
        </p:nvSpPr>
        <p:spPr>
          <a:xfrm>
            <a:off x="3366157" y="4087442"/>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04</a:t>
            </a:r>
            <a:endParaRPr sz="2400" dirty="0">
              <a:solidFill>
                <a:schemeClr val="dk1"/>
              </a:solidFill>
              <a:latin typeface="Abel"/>
              <a:ea typeface="Abel"/>
              <a:cs typeface="Abel"/>
              <a:sym typeface="Abel"/>
            </a:endParaRPr>
          </a:p>
        </p:txBody>
      </p:sp>
      <p:cxnSp>
        <p:nvCxnSpPr>
          <p:cNvPr id="424" name="Google Shape;424;p65"/>
          <p:cNvCxnSpPr/>
          <p:nvPr/>
        </p:nvCxnSpPr>
        <p:spPr>
          <a:xfrm>
            <a:off x="1991125" y="1051125"/>
            <a:ext cx="3167700" cy="4122000"/>
          </a:xfrm>
          <a:prstGeom prst="straightConnector1">
            <a:avLst/>
          </a:prstGeom>
          <a:noFill/>
          <a:ln w="19050" cap="flat" cmpd="sng">
            <a:solidFill>
              <a:schemeClr val="accent1"/>
            </a:solidFill>
            <a:prstDash val="solid"/>
            <a:round/>
            <a:headEnd type="none" w="med" len="med"/>
            <a:tailEnd type="none" w="med" len="med"/>
          </a:ln>
        </p:spPr>
      </p:cxnSp>
      <p:cxnSp>
        <p:nvCxnSpPr>
          <p:cNvPr id="425" name="Google Shape;425;p65"/>
          <p:cNvCxnSpPr/>
          <p:nvPr/>
        </p:nvCxnSpPr>
        <p:spPr>
          <a:xfrm rot="10800000">
            <a:off x="1396225" y="1571950"/>
            <a:ext cx="1420500" cy="0"/>
          </a:xfrm>
          <a:prstGeom prst="straightConnector1">
            <a:avLst/>
          </a:prstGeom>
          <a:noFill/>
          <a:ln w="19050" cap="flat" cmpd="sng">
            <a:solidFill>
              <a:schemeClr val="accent1"/>
            </a:solidFill>
            <a:prstDash val="solid"/>
            <a:round/>
            <a:headEnd type="none" w="med" len="med"/>
            <a:tailEnd type="none" w="med" len="med"/>
          </a:ln>
        </p:spPr>
      </p:cxnSp>
      <p:sp>
        <p:nvSpPr>
          <p:cNvPr id="426" name="Google Shape;426;p65"/>
          <p:cNvSpPr txBox="1"/>
          <p:nvPr/>
        </p:nvSpPr>
        <p:spPr>
          <a:xfrm>
            <a:off x="3781624" y="926750"/>
            <a:ext cx="41286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Light"/>
                <a:ea typeface="Open Sans Light"/>
                <a:cs typeface="Open Sans Light"/>
                <a:sym typeface="Open Sans Light"/>
              </a:rPr>
              <a:t>The investigator must identify and gather sources of evidence, and preserve the evidence.</a:t>
            </a:r>
            <a:endParaRPr sz="1200" dirty="0">
              <a:solidFill>
                <a:schemeClr val="dk1"/>
              </a:solidFill>
              <a:latin typeface="Open Sans Light"/>
              <a:ea typeface="Open Sans Light"/>
              <a:cs typeface="Open Sans Light"/>
              <a:sym typeface="Open Sans Light"/>
            </a:endParaRPr>
          </a:p>
        </p:txBody>
      </p:sp>
      <p:cxnSp>
        <p:nvCxnSpPr>
          <p:cNvPr id="427" name="Google Shape;427;p65"/>
          <p:cNvCxnSpPr/>
          <p:nvPr/>
        </p:nvCxnSpPr>
        <p:spPr>
          <a:xfrm rot="10800000">
            <a:off x="2219425" y="2449525"/>
            <a:ext cx="1255800" cy="0"/>
          </a:xfrm>
          <a:prstGeom prst="straightConnector1">
            <a:avLst/>
          </a:prstGeom>
          <a:noFill/>
          <a:ln w="19050" cap="flat" cmpd="sng">
            <a:solidFill>
              <a:schemeClr val="accent1"/>
            </a:solidFill>
            <a:prstDash val="solid"/>
            <a:round/>
            <a:headEnd type="none" w="med" len="med"/>
            <a:tailEnd type="none" w="med" len="med"/>
          </a:ln>
        </p:spPr>
      </p:cxnSp>
      <p:cxnSp>
        <p:nvCxnSpPr>
          <p:cNvPr id="428" name="Google Shape;428;p65"/>
          <p:cNvCxnSpPr/>
          <p:nvPr/>
        </p:nvCxnSpPr>
        <p:spPr>
          <a:xfrm rot="10800000">
            <a:off x="2909875" y="3419400"/>
            <a:ext cx="1330200" cy="0"/>
          </a:xfrm>
          <a:prstGeom prst="straightConnector1">
            <a:avLst/>
          </a:prstGeom>
          <a:noFill/>
          <a:ln w="19050" cap="flat" cmpd="sng">
            <a:solidFill>
              <a:schemeClr val="accent1"/>
            </a:solidFill>
            <a:prstDash val="solid"/>
            <a:round/>
            <a:headEnd type="none" w="med" len="med"/>
            <a:tailEnd type="none" w="med" len="med"/>
          </a:ln>
        </p:spPr>
      </p:cxnSp>
      <p:cxnSp>
        <p:nvCxnSpPr>
          <p:cNvPr id="429" name="Google Shape;429;p65"/>
          <p:cNvCxnSpPr/>
          <p:nvPr/>
        </p:nvCxnSpPr>
        <p:spPr>
          <a:xfrm rot="10800000">
            <a:off x="3688950" y="4631125"/>
            <a:ext cx="1392300" cy="0"/>
          </a:xfrm>
          <a:prstGeom prst="straightConnector1">
            <a:avLst/>
          </a:prstGeom>
          <a:noFill/>
          <a:ln w="19050" cap="flat" cmpd="sng">
            <a:solidFill>
              <a:schemeClr val="accent1"/>
            </a:solidFill>
            <a:prstDash val="solid"/>
            <a:round/>
            <a:headEnd type="none" w="med" len="med"/>
            <a:tailEnd type="none" w="med" len="med"/>
          </a:ln>
        </p:spPr>
      </p:cxnSp>
      <p:sp>
        <p:nvSpPr>
          <p:cNvPr id="430" name="Google Shape;430;p65"/>
          <p:cNvSpPr txBox="1"/>
          <p:nvPr/>
        </p:nvSpPr>
        <p:spPr>
          <a:xfrm>
            <a:off x="3327613" y="2000910"/>
            <a:ext cx="985500" cy="480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latin typeface="Abel"/>
                <a:ea typeface="Abel"/>
                <a:cs typeface="Abel"/>
                <a:sym typeface="Abel"/>
              </a:rPr>
              <a:t>CONDUCT INTERVIEW</a:t>
            </a:r>
            <a:endParaRPr dirty="0">
              <a:solidFill>
                <a:schemeClr val="dk1"/>
              </a:solidFill>
              <a:latin typeface="Abel"/>
              <a:ea typeface="Abel"/>
              <a:cs typeface="Abel"/>
              <a:sym typeface="Abel"/>
            </a:endParaRPr>
          </a:p>
        </p:txBody>
      </p:sp>
      <p:sp>
        <p:nvSpPr>
          <p:cNvPr id="431" name="Google Shape;431;p65"/>
          <p:cNvSpPr txBox="1"/>
          <p:nvPr/>
        </p:nvSpPr>
        <p:spPr>
          <a:xfrm>
            <a:off x="4355750" y="1911400"/>
            <a:ext cx="35901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chemeClr val="dk1"/>
                </a:solidFill>
                <a:latin typeface="Open Sans Light"/>
                <a:ea typeface="Open Sans Light"/>
                <a:cs typeface="Open Sans Light"/>
                <a:sym typeface="Open Sans Light"/>
              </a:rPr>
              <a:t>The investigator must conduct interviews.</a:t>
            </a:r>
            <a:endParaRPr sz="1200" dirty="0">
              <a:solidFill>
                <a:schemeClr val="dk1"/>
              </a:solidFill>
              <a:latin typeface="Open Sans Light"/>
              <a:ea typeface="Open Sans Light"/>
              <a:cs typeface="Open Sans Light"/>
              <a:sym typeface="Open Sans Light"/>
            </a:endParaRPr>
          </a:p>
        </p:txBody>
      </p:sp>
      <p:sp>
        <p:nvSpPr>
          <p:cNvPr id="432" name="Google Shape;432;p65"/>
          <p:cNvSpPr txBox="1"/>
          <p:nvPr/>
        </p:nvSpPr>
        <p:spPr>
          <a:xfrm>
            <a:off x="4079239" y="2988242"/>
            <a:ext cx="985500" cy="480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latin typeface="Abel"/>
                <a:ea typeface="Abel"/>
                <a:cs typeface="Abel"/>
                <a:sym typeface="Abel"/>
              </a:rPr>
              <a:t>EVALUATE EVIDENCE</a:t>
            </a:r>
            <a:endParaRPr dirty="0">
              <a:solidFill>
                <a:schemeClr val="dk1"/>
              </a:solidFill>
              <a:latin typeface="Abel"/>
              <a:ea typeface="Abel"/>
              <a:cs typeface="Abel"/>
              <a:sym typeface="Abel"/>
            </a:endParaRPr>
          </a:p>
        </p:txBody>
      </p:sp>
      <p:sp>
        <p:nvSpPr>
          <p:cNvPr id="433" name="Google Shape;433;p65"/>
          <p:cNvSpPr txBox="1"/>
          <p:nvPr/>
        </p:nvSpPr>
        <p:spPr>
          <a:xfrm>
            <a:off x="5064750" y="2896075"/>
            <a:ext cx="3346200" cy="86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latin typeface="Open Sans Light"/>
                <a:ea typeface="Open Sans Light"/>
                <a:cs typeface="Open Sans Light"/>
                <a:sym typeface="Open Sans Light"/>
              </a:rPr>
              <a:t>The investigator must evaluate all the evidence and give both parties an opportunity to respond.</a:t>
            </a:r>
            <a:endParaRPr sz="1200" dirty="0">
              <a:latin typeface="Open Sans Light"/>
              <a:ea typeface="Open Sans Light"/>
              <a:cs typeface="Open Sans Light"/>
              <a:sym typeface="Open Sans Light"/>
            </a:endParaRPr>
          </a:p>
          <a:p>
            <a:pPr marL="0" lvl="0" indent="0" algn="l" rtl="0">
              <a:spcBef>
                <a:spcPts val="0"/>
              </a:spcBef>
              <a:spcAft>
                <a:spcPts val="0"/>
              </a:spcAft>
              <a:buNone/>
            </a:pPr>
            <a:endParaRPr sz="1100" dirty="0">
              <a:latin typeface="Open Sans Light"/>
              <a:ea typeface="Open Sans Light"/>
              <a:cs typeface="Open Sans Light"/>
              <a:sym typeface="Open Sans Light"/>
            </a:endParaRPr>
          </a:p>
        </p:txBody>
      </p:sp>
      <p:sp>
        <p:nvSpPr>
          <p:cNvPr id="434" name="Google Shape;434;p65"/>
          <p:cNvSpPr txBox="1"/>
          <p:nvPr/>
        </p:nvSpPr>
        <p:spPr>
          <a:xfrm>
            <a:off x="4355750" y="4324875"/>
            <a:ext cx="1522200" cy="3990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latin typeface="Abel"/>
                <a:ea typeface="Abel"/>
                <a:cs typeface="Abel"/>
                <a:sym typeface="Abel"/>
              </a:rPr>
              <a:t>INVESTIGATION REPORT</a:t>
            </a:r>
            <a:endParaRPr dirty="0">
              <a:solidFill>
                <a:schemeClr val="dk1"/>
              </a:solidFill>
              <a:latin typeface="Abel"/>
              <a:ea typeface="Abel"/>
              <a:cs typeface="Abel"/>
              <a:sym typeface="Abel"/>
            </a:endParaRPr>
          </a:p>
        </p:txBody>
      </p:sp>
      <p:sp>
        <p:nvSpPr>
          <p:cNvPr id="435" name="Google Shape;435;p65"/>
          <p:cNvSpPr txBox="1"/>
          <p:nvPr/>
        </p:nvSpPr>
        <p:spPr>
          <a:xfrm>
            <a:off x="5807673" y="4191545"/>
            <a:ext cx="23115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Light"/>
                <a:ea typeface="Open Sans Light"/>
                <a:cs typeface="Open Sans Light"/>
                <a:sym typeface="Open Sans Light"/>
              </a:rPr>
              <a:t>The Investigator must draft an investigation report.</a:t>
            </a:r>
            <a:endParaRPr sz="1200" dirty="0">
              <a:solidFill>
                <a:schemeClr val="dk1"/>
              </a:solidFill>
              <a:latin typeface="Open Sans Light"/>
              <a:ea typeface="Open Sans Light"/>
              <a:cs typeface="Open Sans Light"/>
              <a:sym typeface="Open Sans Light"/>
            </a:endParaRPr>
          </a:p>
        </p:txBody>
      </p:sp>
      <p:cxnSp>
        <p:nvCxnSpPr>
          <p:cNvPr id="436" name="Google Shape;436;p65"/>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6CA7E4F6-43BD-4EF3-BA63-98E5539CDB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660"/>
    </mc:Choice>
    <mc:Fallback>
      <p:transition spd="slow" advTm="24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77"/>
          <p:cNvSpPr txBox="1">
            <a:spLocks noGrp="1"/>
          </p:cNvSpPr>
          <p:nvPr>
            <p:ph type="body" idx="1"/>
          </p:nvPr>
        </p:nvSpPr>
        <p:spPr>
          <a:xfrm>
            <a:off x="193950" y="1185400"/>
            <a:ext cx="6417300" cy="390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dirty="0"/>
              <a:t>Although Title IX Coordinators can conduct the investigation, in CFISD this has been assigned to a different administrator.</a:t>
            </a:r>
          </a:p>
          <a:p>
            <a:pPr marL="0" marR="0" lvl="0" indent="0" algn="l" defTabSz="914400" rtl="0" eaLnBrk="1" fontAlgn="auto" latinLnBrk="0" hangingPunct="1">
              <a:lnSpc>
                <a:spcPct val="100000"/>
              </a:lnSpc>
              <a:spcBef>
                <a:spcPts val="0"/>
              </a:spcBef>
              <a:spcAft>
                <a:spcPts val="0"/>
              </a:spcAft>
              <a:buClr>
                <a:srgbClr val="000000"/>
              </a:buClr>
              <a:buSzPts val="1000"/>
              <a:buFont typeface="Open Sans Light"/>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000"/>
              <a:buFont typeface="Open Sans Light"/>
              <a:buNone/>
              <a:tabLst/>
              <a:defRPr/>
            </a:pPr>
            <a:r>
              <a:rPr lang="en-US" dirty="0"/>
              <a:t>Investigators must provide parties written notice of the date, time, location, participants, and purpose of all investigative interviews or other meetings with sufficient time to prepare</a:t>
            </a:r>
          </a:p>
          <a:p>
            <a:pPr marL="0" lvl="0" indent="0" algn="l" rtl="0">
              <a:lnSpc>
                <a:spcPct val="100000"/>
              </a:lnSpc>
              <a:spcBef>
                <a:spcPts val="1600"/>
              </a:spcBef>
              <a:spcAft>
                <a:spcPts val="0"/>
              </a:spcAft>
              <a:buNone/>
            </a:pPr>
            <a:r>
              <a:rPr lang="en-US" dirty="0"/>
              <a:t>Must also provide parties with equal opportunity to present evidence and identify fact and expert witnesses, and allow parties to use an advisor of their choice during  the formal complaint process.</a:t>
            </a:r>
          </a:p>
          <a:p>
            <a:pPr marL="0" lvl="0" indent="0" algn="l" rtl="0">
              <a:lnSpc>
                <a:spcPct val="100000"/>
              </a:lnSpc>
              <a:spcBef>
                <a:spcPts val="1600"/>
              </a:spcBef>
              <a:spcAft>
                <a:spcPts val="0"/>
              </a:spcAft>
              <a:buNone/>
            </a:pPr>
            <a:r>
              <a:rPr lang="en-US" dirty="0"/>
              <a:t>Investigators may interview non-party witnesses without providing prior written notice</a:t>
            </a:r>
          </a:p>
          <a:p>
            <a:pPr marL="0" lvl="0" indent="0" algn="l" rtl="0">
              <a:lnSpc>
                <a:spcPct val="100000"/>
              </a:lnSpc>
              <a:spcBef>
                <a:spcPts val="1600"/>
              </a:spcBef>
              <a:spcAft>
                <a:spcPts val="0"/>
              </a:spcAft>
              <a:buNone/>
            </a:pPr>
            <a:endParaRPr lang="en-US" dirty="0"/>
          </a:p>
          <a:p>
            <a:pPr marL="0" lvl="0" indent="0" algn="l" rtl="0">
              <a:lnSpc>
                <a:spcPct val="100000"/>
              </a:lnSpc>
              <a:spcBef>
                <a:spcPts val="1600"/>
              </a:spcBef>
              <a:spcAft>
                <a:spcPts val="0"/>
              </a:spcAft>
              <a:buNone/>
            </a:pPr>
            <a:endParaRPr sz="1500" dirty="0"/>
          </a:p>
          <a:p>
            <a:pPr marL="0" lvl="0" indent="0" algn="l" rtl="0">
              <a:lnSpc>
                <a:spcPct val="100000"/>
              </a:lnSpc>
              <a:spcBef>
                <a:spcPts val="1600"/>
              </a:spcBef>
              <a:spcAft>
                <a:spcPts val="1600"/>
              </a:spcAft>
              <a:buNone/>
            </a:pPr>
            <a:endParaRPr sz="1600" dirty="0"/>
          </a:p>
        </p:txBody>
      </p:sp>
      <p:sp>
        <p:nvSpPr>
          <p:cNvPr id="591" name="Google Shape;591;p77"/>
          <p:cNvSpPr txBox="1">
            <a:spLocks noGrp="1"/>
          </p:cNvSpPr>
          <p:nvPr>
            <p:ph type="ctrTitle"/>
          </p:nvPr>
        </p:nvSpPr>
        <p:spPr>
          <a:xfrm>
            <a:off x="610475" y="224933"/>
            <a:ext cx="5253900" cy="7972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Formal Complaint Process: Investigation Requirements</a:t>
            </a:r>
            <a:endParaRPr sz="2400" dirty="0"/>
          </a:p>
        </p:txBody>
      </p:sp>
      <p:cxnSp>
        <p:nvCxnSpPr>
          <p:cNvPr id="592" name="Google Shape;592;p7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2095C256-3117-4B10-942A-19D0B33F6D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070049555"/>
      </p:ext>
    </p:extLst>
  </p:cSld>
  <p:clrMapOvr>
    <a:masterClrMapping/>
  </p:clrMapOvr>
  <mc:AlternateContent xmlns:mc="http://schemas.openxmlformats.org/markup-compatibility/2006">
    <mc:Choice xmlns:p14="http://schemas.microsoft.com/office/powerpoint/2010/main" Requires="p14">
      <p:transition spd="slow" p14:dur="2000" advTm="39498"/>
    </mc:Choice>
    <mc:Fallback>
      <p:transition spd="slow" advTm="3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3" y="37025"/>
            <a:ext cx="3897300" cy="15719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b="0" dirty="0">
                <a:latin typeface="Abel" panose="020B0604020202020204" charset="0"/>
                <a:ea typeface="Open Sans Light" panose="020B0306030504020204" pitchFamily="34" charset="0"/>
                <a:cs typeface="Open Sans Light" panose="020B0306030504020204" pitchFamily="34" charset="0"/>
              </a:rPr>
              <a:t>Formal Complaint Process: Opportunity for  Review Evidence</a:t>
            </a:r>
            <a:br>
              <a:rPr lang="en-US" sz="2800" b="0" dirty="0">
                <a:latin typeface="Abel" panose="020B0604020202020204" charset="0"/>
                <a:ea typeface="Open Sans Light" panose="020B0306030504020204" pitchFamily="34" charset="0"/>
                <a:cs typeface="Open Sans Light" panose="020B0306030504020204" pitchFamily="34" charset="0"/>
              </a:rPr>
            </a:br>
            <a:endParaRPr dirty="0"/>
          </a:p>
        </p:txBody>
      </p:sp>
      <p:sp>
        <p:nvSpPr>
          <p:cNvPr id="534" name="Google Shape;534;p72"/>
          <p:cNvSpPr txBox="1">
            <a:spLocks noGrp="1"/>
          </p:cNvSpPr>
          <p:nvPr>
            <p:ph type="subTitle" idx="1"/>
          </p:nvPr>
        </p:nvSpPr>
        <p:spPr>
          <a:xfrm>
            <a:off x="271175" y="1229400"/>
            <a:ext cx="4461992" cy="3914100"/>
          </a:xfrm>
          <a:prstGeom prst="rect">
            <a:avLst/>
          </a:prstGeom>
        </p:spPr>
        <p:txBody>
          <a:bodyPr spcFirstLastPara="1" wrap="square" lIns="91425" tIns="91425" rIns="91425" bIns="91425" anchor="t" anchorCtr="0">
            <a:noAutofit/>
          </a:bodyPr>
          <a:lstStyle/>
          <a:p>
            <a:pPr marL="0" indent="0" algn="l"/>
            <a:r>
              <a:rPr lang="en-US" sz="1600" dirty="0">
                <a:latin typeface="Open Sans Light" panose="020B0306030504020204" pitchFamily="34" charset="0"/>
                <a:ea typeface="Open Sans Light" panose="020B0306030504020204" pitchFamily="34" charset="0"/>
                <a:cs typeface="Open Sans Light" panose="020B0306030504020204" pitchFamily="34" charset="0"/>
              </a:rPr>
              <a:t>Upon concluding the investigation process, both parties must be given the opportunity to review all evidence prior to the completion of the investigation report and be given time to submit a written response.</a:t>
            </a:r>
          </a:p>
          <a:p>
            <a:pPr marL="0" indent="0" algn="l"/>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gn="l"/>
            <a:r>
              <a:rPr lang="en-US" sz="1600" dirty="0">
                <a:latin typeface="Open Sans Light" panose="020B0306030504020204" pitchFamily="34" charset="0"/>
                <a:ea typeface="Open Sans Light" panose="020B0306030504020204" pitchFamily="34" charset="0"/>
                <a:cs typeface="Open Sans Light" panose="020B0306030504020204" pitchFamily="34" charset="0"/>
              </a:rPr>
              <a:t>Under the District Procedures this is ten District business days.</a:t>
            </a:r>
          </a:p>
          <a:p>
            <a:pPr marL="0" indent="0" algn="l"/>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Upon finalization of the investigation report the Investigator must provide a copy of the report to the Decisionmaker and the Campus Title IX Coordinator.</a:t>
            </a: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Three friends studying at cafe"/>
          <p:cNvPicPr preferRelativeResize="0"/>
          <p:nvPr/>
        </p:nvPicPr>
        <p:blipFill>
          <a:blip r:embed="rId5"/>
          <a:srcRect t="954" b="954"/>
          <a:stretch/>
        </p:blipFill>
        <p:spPr>
          <a:xfrm>
            <a:off x="4733167" y="-1000211"/>
            <a:ext cx="6907072" cy="4969275"/>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7D801398-23C9-4470-BBAB-1EBD6E7DC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757846897"/>
      </p:ext>
    </p:extLst>
  </p:cSld>
  <p:clrMapOvr>
    <a:masterClrMapping/>
  </p:clrMapOvr>
  <mc:AlternateContent xmlns:mc="http://schemas.openxmlformats.org/markup-compatibility/2006">
    <mc:Choice xmlns:p14="http://schemas.microsoft.com/office/powerpoint/2010/main" Requires="p14">
      <p:transition spd="slow" p14:dur="2000" advTm="27996"/>
    </mc:Choice>
    <mc:Fallback>
      <p:transition spd="slow" advTm="2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Google Shape;613;p79"/>
          <p:cNvSpPr txBox="1">
            <a:spLocks noGrp="1"/>
          </p:cNvSpPr>
          <p:nvPr>
            <p:ph type="ctrTitle"/>
          </p:nvPr>
        </p:nvSpPr>
        <p:spPr>
          <a:xfrm>
            <a:off x="772325" y="-40750"/>
            <a:ext cx="3472500" cy="4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Abel" panose="020B0604020202020204" charset="0"/>
                <a:ea typeface="Open Sans Light"/>
                <a:cs typeface="Open Sans Light"/>
                <a:sym typeface="Open Sans Light"/>
              </a:rPr>
              <a:t>Written Determination </a:t>
            </a:r>
            <a:endParaRPr sz="2400" dirty="0">
              <a:latin typeface="Abel" panose="020B0604020202020204" charset="0"/>
            </a:endParaRPr>
          </a:p>
          <a:p>
            <a:pPr marL="0" lvl="0" indent="0" algn="l" rtl="0">
              <a:spcBef>
                <a:spcPts val="0"/>
              </a:spcBef>
              <a:spcAft>
                <a:spcPts val="0"/>
              </a:spcAft>
              <a:buNone/>
            </a:pPr>
            <a:r>
              <a:rPr lang="en" sz="2000" dirty="0">
                <a:latin typeface="Abel" panose="020B0604020202020204" charset="0"/>
                <a:ea typeface="Open Sans Light"/>
                <a:cs typeface="Open Sans Light"/>
                <a:sym typeface="Open Sans Light"/>
              </a:rPr>
              <a:t>Requirements</a:t>
            </a:r>
            <a:endParaRPr sz="2000" dirty="0">
              <a:latin typeface="Abel" panose="020B0604020202020204" charset="0"/>
              <a:ea typeface="Open Sans Light"/>
              <a:cs typeface="Open Sans Light"/>
              <a:sym typeface="Open Sans Light"/>
            </a:endParaRPr>
          </a:p>
        </p:txBody>
      </p:sp>
      <p:cxnSp>
        <p:nvCxnSpPr>
          <p:cNvPr id="614" name="Google Shape;614;p79"/>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615" name="Google Shape;615;p79"/>
          <p:cNvSpPr txBox="1"/>
          <p:nvPr/>
        </p:nvSpPr>
        <p:spPr>
          <a:xfrm>
            <a:off x="4033625" y="978568"/>
            <a:ext cx="4621500" cy="3609473"/>
          </a:xfrm>
          <a:prstGeom prst="rect">
            <a:avLst/>
          </a:prstGeom>
          <a:noFill/>
          <a:ln>
            <a:noFill/>
          </a:ln>
        </p:spPr>
        <p:txBody>
          <a:bodyPr spcFirstLastPara="1" wrap="square" lIns="0" tIns="6350" rIns="0" bIns="0" anchor="b" anchorCtr="0">
            <a:noAutofit/>
          </a:bodyPr>
          <a:lstStyle/>
          <a:p>
            <a:pPr marL="0" marR="0" lvl="0" indent="0" algn="l" rtl="0">
              <a:lnSpc>
                <a:spcPct val="100000"/>
              </a:lnSpc>
              <a:spcBef>
                <a:spcPts val="0"/>
              </a:spcBef>
              <a:spcAft>
                <a:spcPts val="0"/>
              </a:spcAft>
              <a:buNone/>
            </a:pPr>
            <a:r>
              <a:rPr lang="en-US" sz="1200" dirty="0">
                <a:solidFill>
                  <a:schemeClr val="dk1"/>
                </a:solidFill>
                <a:latin typeface="Open Sans Light"/>
                <a:ea typeface="Open Sans Light"/>
                <a:cs typeface="Open Sans Light"/>
                <a:sym typeface="Open Sans Light"/>
              </a:rPr>
              <a:t>Written determination must include:</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Identification of the allegations potentially constituting sexual harassment</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Portion of the school’s policies that was violated</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Description of the procedural steps</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Findings of fact</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Conclusions regarding application of code of conduct to facts</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Statement of/ rationale for the result as to each allegation</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Determination regarding responsibility</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Any disciplinary sanctions imposed on the respondent</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Whether remedies will be provided to the complainant</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Permissible bases for the complainant and respondent to appeal</a:t>
            </a:r>
          </a:p>
          <a:p>
            <a:pPr marL="165100" marR="0" lvl="0" algn="l" rtl="0">
              <a:lnSpc>
                <a:spcPct val="100000"/>
              </a:lnSpc>
              <a:spcBef>
                <a:spcPts val="0"/>
              </a:spcBef>
              <a:spcAft>
                <a:spcPts val="0"/>
              </a:spcAft>
              <a:buClr>
                <a:schemeClr val="dk1"/>
              </a:buClr>
              <a:buSzPts val="1000"/>
            </a:pPr>
            <a:endParaRPr lang="en-US" sz="1200" dirty="0">
              <a:solidFill>
                <a:schemeClr val="dk1"/>
              </a:solidFill>
              <a:latin typeface="Open Sans Light"/>
              <a:ea typeface="Open Sans Light"/>
              <a:cs typeface="Open Sans Light"/>
              <a:sym typeface="Open Sans Light"/>
            </a:endParaRPr>
          </a:p>
          <a:p>
            <a:pPr marL="165100" marR="0" lvl="0" algn="l" rtl="0">
              <a:lnSpc>
                <a:spcPct val="100000"/>
              </a:lnSpc>
              <a:spcBef>
                <a:spcPts val="0"/>
              </a:spcBef>
              <a:spcAft>
                <a:spcPts val="0"/>
              </a:spcAft>
              <a:buClr>
                <a:schemeClr val="dk1"/>
              </a:buClr>
              <a:buSzPts val="1000"/>
            </a:pPr>
            <a:r>
              <a:rPr lang="en-US" sz="1200" dirty="0">
                <a:solidFill>
                  <a:schemeClr val="dk1"/>
                </a:solidFill>
                <a:latin typeface="Open Sans Light"/>
                <a:ea typeface="Open Sans Light"/>
                <a:cs typeface="Open Sans Light"/>
                <a:sym typeface="Open Sans Light"/>
              </a:rPr>
              <a:t>The Campus Title IX Coordinator is responsible for effective implementation of any remedies.</a:t>
            </a:r>
          </a:p>
          <a:p>
            <a:pPr marL="165100" marR="0" lvl="0" algn="l" rtl="0">
              <a:lnSpc>
                <a:spcPct val="100000"/>
              </a:lnSpc>
              <a:spcBef>
                <a:spcPts val="0"/>
              </a:spcBef>
              <a:spcAft>
                <a:spcPts val="0"/>
              </a:spcAft>
              <a:buClr>
                <a:schemeClr val="dk1"/>
              </a:buClr>
              <a:buSzPts val="1000"/>
            </a:pPr>
            <a:endParaRPr lang="en-US" sz="1200" dirty="0">
              <a:solidFill>
                <a:schemeClr val="dk1"/>
              </a:solidFill>
              <a:latin typeface="Open Sans Light"/>
              <a:ea typeface="Open Sans Light"/>
              <a:cs typeface="Open Sans Light"/>
              <a:sym typeface="Open Sans Light"/>
            </a:endParaRPr>
          </a:p>
          <a:p>
            <a:pPr marL="457200" marR="0" lvl="0" indent="-292100" algn="l" rtl="0">
              <a:lnSpc>
                <a:spcPct val="100000"/>
              </a:lnSpc>
              <a:spcBef>
                <a:spcPts val="0"/>
              </a:spcBef>
              <a:spcAft>
                <a:spcPts val="0"/>
              </a:spcAft>
              <a:buClr>
                <a:schemeClr val="dk1"/>
              </a:buClr>
              <a:buSzPts val="1000"/>
              <a:buFont typeface="Open Sans Light"/>
              <a:buChar char="➔"/>
            </a:pPr>
            <a:endParaRPr lang="en-US" sz="1100" dirty="0">
              <a:solidFill>
                <a:schemeClr val="dk1"/>
              </a:solidFill>
              <a:latin typeface="Open Sans Light"/>
              <a:ea typeface="Open Sans Light"/>
              <a:cs typeface="Open Sans Light"/>
              <a:sym typeface="Open Sans Light"/>
            </a:endParaRPr>
          </a:p>
          <a:p>
            <a:pPr marL="457200" marR="0" lvl="0" indent="-292100" algn="l" rtl="0">
              <a:lnSpc>
                <a:spcPct val="100000"/>
              </a:lnSpc>
              <a:spcBef>
                <a:spcPts val="0"/>
              </a:spcBef>
              <a:spcAft>
                <a:spcPts val="0"/>
              </a:spcAft>
              <a:buClr>
                <a:schemeClr val="dk1"/>
              </a:buClr>
              <a:buSzPts val="1000"/>
              <a:buFont typeface="Open Sans Light"/>
              <a:buChar char="➔"/>
            </a:pPr>
            <a:endParaRPr lang="en-US" sz="1100" dirty="0">
              <a:solidFill>
                <a:schemeClr val="dk1"/>
              </a:solidFill>
              <a:latin typeface="Open Sans Light"/>
              <a:ea typeface="Open Sans Light"/>
              <a:cs typeface="Open Sans Light"/>
              <a:sym typeface="Open Sans Light"/>
            </a:endParaRPr>
          </a:p>
        </p:txBody>
      </p:sp>
      <p:sp>
        <p:nvSpPr>
          <p:cNvPr id="621" name="Google Shape;621;p79"/>
          <p:cNvSpPr txBox="1"/>
          <p:nvPr/>
        </p:nvSpPr>
        <p:spPr>
          <a:xfrm flipH="1">
            <a:off x="126871" y="790647"/>
            <a:ext cx="3582185" cy="3609473"/>
          </a:xfrm>
          <a:prstGeom prst="rect">
            <a:avLst/>
          </a:prstGeom>
          <a:noFill/>
          <a:ln>
            <a:noFill/>
          </a:ln>
        </p:spPr>
        <p:txBody>
          <a:bodyPr spcFirstLastPara="1" wrap="square" lIns="0" tIns="6350" rIns="0" bIns="0" anchor="b" anchorCtr="0">
            <a:noAutofit/>
          </a:bodyPr>
          <a:lstStyle/>
          <a:p>
            <a:pPr marL="0" marR="0" lvl="0" indent="0" algn="l" rtl="0">
              <a:lnSpc>
                <a:spcPct val="100000"/>
              </a:lnSpc>
              <a:spcBef>
                <a:spcPts val="0"/>
              </a:spcBef>
              <a:spcAft>
                <a:spcPts val="0"/>
              </a:spcAft>
              <a:buNone/>
            </a:pPr>
            <a:r>
              <a:rPr lang="en-US" sz="1200" dirty="0">
                <a:solidFill>
                  <a:schemeClr val="dk1"/>
                </a:solidFill>
                <a:latin typeface="Open Sans Light"/>
                <a:ea typeface="Open Sans Light"/>
                <a:cs typeface="Open Sans Light"/>
                <a:sym typeface="Open Sans Light"/>
              </a:rPr>
              <a:t>Upon receipt of the Investigation Report, the Decisionmaker has several steps to follow.</a:t>
            </a:r>
          </a:p>
          <a:p>
            <a:pPr marL="0" marR="0" lvl="0" indent="0" algn="l" rtl="0">
              <a:lnSpc>
                <a:spcPct val="100000"/>
              </a:lnSpc>
              <a:spcBef>
                <a:spcPts val="0"/>
              </a:spcBef>
              <a:spcAft>
                <a:spcPts val="0"/>
              </a:spcAft>
              <a:buNone/>
            </a:pPr>
            <a:endParaRPr lang="en-US" sz="1200" dirty="0">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1200" dirty="0">
                <a:solidFill>
                  <a:schemeClr val="dk1"/>
                </a:solidFill>
                <a:latin typeface="Open Sans Light"/>
                <a:ea typeface="Open Sans Light"/>
                <a:cs typeface="Open Sans Light"/>
                <a:sym typeface="Open Sans Light"/>
              </a:rPr>
              <a:t>Decisionmakers Responsibilities</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Provide copies of the Investigation Report to both parties</a:t>
            </a:r>
          </a:p>
          <a:p>
            <a:pPr marL="457200" indent="-292100">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Facilitates the written questions process</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Determine responsibility using investigative report and written responses from parties </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Create a written determination</a:t>
            </a:r>
          </a:p>
          <a:p>
            <a:pPr marL="457200" marR="0" lvl="0" indent="-292100" algn="l" rtl="0">
              <a:lnSpc>
                <a:spcPct val="100000"/>
              </a:lnSpc>
              <a:spcBef>
                <a:spcPts val="0"/>
              </a:spcBef>
              <a:spcAft>
                <a:spcPts val="0"/>
              </a:spcAft>
              <a:buClr>
                <a:schemeClr val="dk1"/>
              </a:buClr>
              <a:buSzPts val="1000"/>
              <a:buFont typeface="Open Sans Light"/>
              <a:buChar char="➔"/>
            </a:pPr>
            <a:r>
              <a:rPr lang="en-US" sz="1200" dirty="0">
                <a:solidFill>
                  <a:schemeClr val="dk1"/>
                </a:solidFill>
                <a:latin typeface="Open Sans Light"/>
                <a:ea typeface="Open Sans Light"/>
                <a:cs typeface="Open Sans Light"/>
                <a:sym typeface="Open Sans Light"/>
              </a:rPr>
              <a:t>Distribute determination to both parties simultaneously</a:t>
            </a:r>
          </a:p>
          <a:p>
            <a:pPr marL="0" marR="0" lvl="0" indent="0" algn="l" rtl="0">
              <a:lnSpc>
                <a:spcPct val="100000"/>
              </a:lnSpc>
              <a:spcBef>
                <a:spcPts val="0"/>
              </a:spcBef>
              <a:spcAft>
                <a:spcPts val="0"/>
              </a:spcAft>
              <a:buNone/>
            </a:pPr>
            <a:endParaRPr lang="en-US" sz="1200" dirty="0">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1200" dirty="0">
                <a:solidFill>
                  <a:schemeClr val="dk1"/>
                </a:solidFill>
                <a:latin typeface="Open Sans Light"/>
                <a:ea typeface="Open Sans Light"/>
                <a:cs typeface="Open Sans Light"/>
                <a:sym typeface="Open Sans Light"/>
              </a:rPr>
              <a:t>Decisionmaker may not be the Campus Title IX Coordinator or investigator. </a:t>
            </a:r>
          </a:p>
          <a:p>
            <a:pPr marL="0" marR="0" lvl="0" indent="0" algn="l" rtl="0">
              <a:lnSpc>
                <a:spcPct val="100000"/>
              </a:lnSpc>
              <a:spcBef>
                <a:spcPts val="0"/>
              </a:spcBef>
              <a:spcAft>
                <a:spcPts val="0"/>
              </a:spcAft>
              <a:buNone/>
            </a:pPr>
            <a:endParaRPr lang="en-US" sz="1200" dirty="0">
              <a:solidFill>
                <a:schemeClr val="dk1"/>
              </a:solidFill>
              <a:latin typeface="Open Sans Light"/>
              <a:ea typeface="Open Sans Light"/>
              <a:cs typeface="Open Sans Light"/>
              <a:sym typeface="Open Sans Light"/>
            </a:endParaRPr>
          </a:p>
          <a:p>
            <a:pPr marL="457200" marR="0" lvl="0" indent="-292100" algn="l" rtl="0">
              <a:lnSpc>
                <a:spcPct val="100000"/>
              </a:lnSpc>
              <a:spcBef>
                <a:spcPts val="0"/>
              </a:spcBef>
              <a:spcAft>
                <a:spcPts val="0"/>
              </a:spcAft>
              <a:buClr>
                <a:schemeClr val="dk1"/>
              </a:buClr>
              <a:buSzPts val="1000"/>
              <a:buFont typeface="Open Sans Light"/>
              <a:buChar char="➔"/>
            </a:pPr>
            <a:endParaRPr lang="en-US" sz="1200" dirty="0">
              <a:solidFill>
                <a:schemeClr val="dk1"/>
              </a:solidFill>
              <a:latin typeface="Open Sans Light"/>
              <a:ea typeface="Open Sans Light"/>
              <a:cs typeface="Open Sans Light"/>
              <a:sym typeface="Open Sans Light"/>
            </a:endParaRPr>
          </a:p>
          <a:p>
            <a:pPr marL="457200" marR="0" lvl="0" indent="0" algn="l" rtl="0">
              <a:lnSpc>
                <a:spcPct val="100000"/>
              </a:lnSpc>
              <a:spcBef>
                <a:spcPts val="0"/>
              </a:spcBef>
              <a:spcAft>
                <a:spcPts val="0"/>
              </a:spcAft>
              <a:buNone/>
            </a:pPr>
            <a:endParaRPr sz="900" dirty="0">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endParaRPr sz="1200" dirty="0">
              <a:solidFill>
                <a:schemeClr val="dk1"/>
              </a:solidFill>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FBEF79B7-08CA-4A51-85EF-47F23DA7B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611837188"/>
      </p:ext>
    </p:extLst>
  </p:cSld>
  <p:clrMapOvr>
    <a:masterClrMapping/>
  </p:clrMapOvr>
  <mc:AlternateContent xmlns:mc="http://schemas.openxmlformats.org/markup-compatibility/2006">
    <mc:Choice xmlns:p14="http://schemas.microsoft.com/office/powerpoint/2010/main" Requires="p14">
      <p:transition spd="slow" p14:dur="2000" advTm="75498"/>
    </mc:Choice>
    <mc:Fallback>
      <p:transition spd="slow" advTm="7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5" y="819350"/>
            <a:ext cx="6292500" cy="405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dk1"/>
                </a:solidFill>
              </a:rPr>
              <a:t>Title IX is a statute Congress passed in 1972 to prohibit sex discrimination in educational institutions and provide remedies against such discrimination. </a:t>
            </a:r>
            <a:endParaRPr sz="1600" dirty="0">
              <a:solidFill>
                <a:schemeClr val="dk1"/>
              </a:solidFill>
            </a:endParaRPr>
          </a:p>
          <a:p>
            <a:pPr marL="0" lvl="0" indent="0" algn="l" rtl="0">
              <a:lnSpc>
                <a:spcPct val="100000"/>
              </a:lnSpc>
              <a:spcBef>
                <a:spcPts val="0"/>
              </a:spcBef>
              <a:spcAft>
                <a:spcPts val="0"/>
              </a:spcAft>
              <a:buNone/>
            </a:pPr>
            <a:endParaRPr sz="1600" dirty="0">
              <a:solidFill>
                <a:schemeClr val="dk1"/>
              </a:solidFill>
            </a:endParaRPr>
          </a:p>
          <a:p>
            <a:pPr marL="0" lvl="0" indent="0" algn="l" rtl="0">
              <a:lnSpc>
                <a:spcPct val="100000"/>
              </a:lnSpc>
              <a:spcBef>
                <a:spcPts val="0"/>
              </a:spcBef>
              <a:spcAft>
                <a:spcPts val="0"/>
              </a:spcAft>
              <a:buNone/>
            </a:pPr>
            <a:r>
              <a:rPr lang="en" sz="1600" dirty="0">
                <a:solidFill>
                  <a:schemeClr val="dk1"/>
                </a:solidFill>
              </a:rPr>
              <a:t>Title IX protects students and employees from discrimination on the basis of sex in their education programs and activities, including sexual harassment.</a:t>
            </a:r>
            <a:endParaRPr sz="1600" dirty="0">
              <a:solidFill>
                <a:schemeClr val="dk1"/>
              </a:solidFill>
            </a:endParaRP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US" sz="1600" dirty="0">
                <a:solidFill>
                  <a:schemeClr val="dk1"/>
                </a:solidFill>
              </a:rPr>
              <a:t>In 2020, the U.S. Department of Education released new regulations under Title IX that dictated specific procedures on how schools must respond to sexual harassment complaints.</a:t>
            </a: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610475" y="371750"/>
            <a:ext cx="43722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Title IX Overview</a:t>
            </a:r>
            <a:endParaRPr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21" name="Google Shape;321;p57"/>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pic>
        <p:nvPicPr>
          <p:cNvPr id="2" name="Audio 1">
            <a:hlinkClick r:id="" action="ppaction://media"/>
            <a:extLst>
              <a:ext uri="{FF2B5EF4-FFF2-40B4-BE49-F238E27FC236}">
                <a16:creationId xmlns:a16="http://schemas.microsoft.com/office/drawing/2014/main" id="{03DDAFCB-3746-4CE7-8D59-85F909ADA0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77"/>
    </mc:Choice>
    <mc:Fallback>
      <p:transition spd="slow" advTm="1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ctrTitle" idx="2"/>
          </p:nvPr>
        </p:nvSpPr>
        <p:spPr>
          <a:xfrm>
            <a:off x="1104180" y="74763"/>
            <a:ext cx="2778393" cy="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Appeals </a:t>
            </a:r>
            <a:r>
              <a:rPr lang="en" sz="2400" dirty="0">
                <a:highlight>
                  <a:srgbClr val="FFFF00"/>
                </a:highlight>
              </a:rPr>
              <a:t> </a:t>
            </a:r>
            <a:endParaRPr sz="2400" dirty="0">
              <a:highlight>
                <a:srgbClr val="FFFF00"/>
              </a:highlight>
            </a:endParaRPr>
          </a:p>
        </p:txBody>
      </p:sp>
      <p:sp>
        <p:nvSpPr>
          <p:cNvPr id="480" name="Google Shape;480;p68"/>
          <p:cNvSpPr txBox="1">
            <a:spLocks noGrp="1"/>
          </p:cNvSpPr>
          <p:nvPr>
            <p:ph type="subTitle" idx="4"/>
          </p:nvPr>
        </p:nvSpPr>
        <p:spPr>
          <a:xfrm>
            <a:off x="6475975" y="751488"/>
            <a:ext cx="2229300" cy="19943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the request for an appeal is not dismissed, the Title IX Coordinator will assign an Appeal Hearing Officer to proceed.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appeal hearing officer may not be the Campus Title IX Coordinator, Investigator or Decisionmaker</a:t>
            </a:r>
          </a:p>
          <a:p>
            <a:pPr marL="0" lvl="0" indent="0" algn="l" rtl="0">
              <a:spcBef>
                <a:spcPts val="0"/>
              </a:spcBef>
              <a:spcAft>
                <a:spcPts val="0"/>
              </a:spcAft>
              <a:buNone/>
            </a:pPr>
            <a:endParaRPr lang="en-US" dirty="0"/>
          </a:p>
          <a:p>
            <a:pPr marL="0" indent="0" algn="l"/>
            <a:r>
              <a:rPr lang="en-US" dirty="0"/>
              <a:t>The determination of the Appeal Hearing Officer is final.</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pic>
        <p:nvPicPr>
          <p:cNvPr id="481" name="Google Shape;481;p68" descr="Businessman working at laptop in office"/>
          <p:cNvPicPr preferRelativeResize="0"/>
          <p:nvPr/>
        </p:nvPicPr>
        <p:blipFill>
          <a:blip r:embed="rId5"/>
          <a:srcRect l="23434" r="23434"/>
          <a:stretch/>
        </p:blipFill>
        <p:spPr>
          <a:xfrm>
            <a:off x="3291804" y="931653"/>
            <a:ext cx="3143501" cy="3943314"/>
          </a:xfrm>
          <a:prstGeom prst="snip2SameRect">
            <a:avLst>
              <a:gd name="adj1" fmla="val 16667"/>
              <a:gd name="adj2" fmla="val 0"/>
            </a:avLst>
          </a:prstGeom>
          <a:noFill/>
          <a:ln>
            <a:noFill/>
          </a:ln>
        </p:spPr>
      </p:pic>
      <p:cxnSp>
        <p:nvCxnSpPr>
          <p:cNvPr id="482" name="Google Shape;482;p6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484" name="Google Shape;484;p68"/>
          <p:cNvSpPr txBox="1">
            <a:spLocks noGrp="1"/>
          </p:cNvSpPr>
          <p:nvPr>
            <p:ph type="subTitle" idx="1"/>
          </p:nvPr>
        </p:nvSpPr>
        <p:spPr>
          <a:xfrm>
            <a:off x="376074" y="663388"/>
            <a:ext cx="2942218" cy="19943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parties may appeal a written determination of responsibility or dismissal of a formal complaint on the following basis: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lang="en-US" dirty="0"/>
              <a:t>Procedural irregularity that affected the outcome of the matter, </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lang="en-US" dirty="0"/>
              <a:t>Newly discovered evidence that could affect the outcome of the matter, and/or</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lang="en-US" dirty="0"/>
              <a:t>Title IX personnel had a conflict of interest or bias that affected the outcome of the matter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Either party may appeal by submitting Title IX Appeal Form to Campus Title IX Coordinator.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reason for appealing the dismissal or determination of responsibility is not one of the permitted bases for appeal, the Title IX Coordinator may dismiss the appeal.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p>
          <a:p>
            <a:pPr marL="0" lvl="0" indent="0" algn="r" rtl="0">
              <a:spcBef>
                <a:spcPts val="0"/>
              </a:spcBef>
              <a:spcAft>
                <a:spcPts val="0"/>
              </a:spcAft>
              <a:buNone/>
            </a:pPr>
            <a:endParaRPr lang="en-US" dirty="0"/>
          </a:p>
        </p:txBody>
      </p:sp>
      <p:pic>
        <p:nvPicPr>
          <p:cNvPr id="2" name="Audio 1">
            <a:hlinkClick r:id="" action="ppaction://media"/>
            <a:extLst>
              <a:ext uri="{FF2B5EF4-FFF2-40B4-BE49-F238E27FC236}">
                <a16:creationId xmlns:a16="http://schemas.microsoft.com/office/drawing/2014/main" id="{C7BABE2E-DB6B-465E-9D84-6CCB11AB8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121"/>
    </mc:Choice>
    <mc:Fallback>
      <p:transition spd="slow" advTm="57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3" y="37025"/>
            <a:ext cx="4095372" cy="15719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a:t>Appeal Officer Role/ Appeal Process</a:t>
            </a:r>
            <a:br>
              <a:rPr lang="en-US" sz="2800" b="0" dirty="0">
                <a:latin typeface="Abel" panose="020B0604020202020204" charset="0"/>
                <a:ea typeface="Open Sans Light" panose="020B0306030504020204" pitchFamily="34" charset="0"/>
                <a:cs typeface="Open Sans Light" panose="020B0306030504020204" pitchFamily="34" charset="0"/>
              </a:rPr>
            </a:br>
            <a:endParaRPr dirty="0"/>
          </a:p>
        </p:txBody>
      </p:sp>
      <p:sp>
        <p:nvSpPr>
          <p:cNvPr id="534" name="Google Shape;534;p72"/>
          <p:cNvSpPr txBox="1">
            <a:spLocks noGrp="1"/>
          </p:cNvSpPr>
          <p:nvPr>
            <p:ph type="subTitle" idx="1"/>
          </p:nvPr>
        </p:nvSpPr>
        <p:spPr>
          <a:xfrm>
            <a:off x="271175" y="1173192"/>
            <a:ext cx="5195176" cy="3970308"/>
          </a:xfrm>
          <a:prstGeom prst="rect">
            <a:avLst/>
          </a:prstGeom>
        </p:spPr>
        <p:txBody>
          <a:bodyPr spcFirstLastPara="1" wrap="square" lIns="91425" tIns="91425" rIns="91425" bIns="91425" anchor="t" anchorCtr="0">
            <a:noAutofit/>
          </a:bodyPr>
          <a:lstStyle/>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solidFill>
                  <a:srgbClr val="2E1B11"/>
                </a:solidFill>
                <a:latin typeface="Open Sans Light" panose="020B0306030504020204" pitchFamily="34" charset="0"/>
                <a:ea typeface="Open Sans Light" panose="020B0306030504020204" pitchFamily="34" charset="0"/>
                <a:cs typeface="Open Sans Light" panose="020B0306030504020204" pitchFamily="34" charset="0"/>
              </a:rPr>
              <a:t>Issue notice of appeal to both parties</a:t>
            </a:r>
            <a:endPar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Give both parties a reasonable, equal opportunity to submit a written statement in support of, or challenging the outcome</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Review appeal form and appeal statements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Evaluate the evidence and outcome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Issue a written decision including:</a:t>
            </a:r>
          </a:p>
          <a:p>
            <a:pPr lvl="1" indent="-292100">
              <a:buClr>
                <a:srgbClr val="000000"/>
              </a:buClr>
              <a:buSzPts val="1000"/>
              <a:buFont typeface="Open Sans Light"/>
              <a:buChar char="➔"/>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Result of the appeal</a:t>
            </a:r>
          </a:p>
          <a:p>
            <a:pPr lvl="1" indent="-292100">
              <a:buClr>
                <a:srgbClr val="000000"/>
              </a:buClr>
              <a:buSzPts val="1000"/>
              <a:buFont typeface="Open Sans Light"/>
              <a:buChar char="➔"/>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Rationale for the result</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Provide the written decision simultaneously to both parties and Title IX Coordinator</a:t>
            </a: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Woman with curly hair"/>
          <p:cNvPicPr preferRelativeResize="0"/>
          <p:nvPr/>
        </p:nvPicPr>
        <p:blipFill>
          <a:blip r:embed="rId5"/>
          <a:srcRect l="8932" r="8932"/>
          <a:stretch/>
        </p:blipFill>
        <p:spPr>
          <a:xfrm>
            <a:off x="5517951" y="-1000211"/>
            <a:ext cx="6122288" cy="4969275"/>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29627019-40A4-49DF-B6A2-BF6E18A41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303713445"/>
      </p:ext>
    </p:extLst>
  </p:cSld>
  <p:clrMapOvr>
    <a:masterClrMapping/>
  </p:clrMapOvr>
  <mc:AlternateContent xmlns:mc="http://schemas.openxmlformats.org/markup-compatibility/2006">
    <mc:Choice xmlns:p14="http://schemas.microsoft.com/office/powerpoint/2010/main" Requires="p14">
      <p:transition spd="slow" p14:dur="2000" advTm="31920"/>
    </mc:Choice>
    <mc:Fallback>
      <p:transition spd="slow" advTm="3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8"/>
          <p:cNvSpPr txBox="1">
            <a:spLocks noGrp="1"/>
          </p:cNvSpPr>
          <p:nvPr>
            <p:ph type="ctrTitle" idx="6"/>
          </p:nvPr>
        </p:nvSpPr>
        <p:spPr>
          <a:xfrm>
            <a:off x="865199" y="92375"/>
            <a:ext cx="6190835"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Informal Resolution Requirements</a:t>
            </a:r>
            <a:endParaRPr dirty="0"/>
          </a:p>
        </p:txBody>
      </p:sp>
      <p:sp>
        <p:nvSpPr>
          <p:cNvPr id="601" name="Google Shape;601;p78"/>
          <p:cNvSpPr txBox="1">
            <a:spLocks noGrp="1"/>
          </p:cNvSpPr>
          <p:nvPr>
            <p:ph type="subTitle" idx="1"/>
          </p:nvPr>
        </p:nvSpPr>
        <p:spPr>
          <a:xfrm>
            <a:off x="24" y="1178452"/>
            <a:ext cx="4317704" cy="1478574"/>
          </a:xfrm>
          <a:prstGeom prst="rect">
            <a:avLst/>
          </a:prstGeom>
        </p:spPr>
        <p:txBody>
          <a:bodyPr spcFirstLastPara="1" wrap="square" lIns="91425" tIns="91425" rIns="91425" bIns="91425" anchor="t" anchorCtr="0">
            <a:noAutofit/>
          </a:bodyPr>
          <a:lstStyle/>
          <a:p>
            <a:pPr marL="165100" indent="0" algn="l"/>
            <a:r>
              <a:rPr lang="en-US" sz="1400" dirty="0"/>
              <a:t>A formal complaint must have been filed in order engage in informal resolution</a:t>
            </a:r>
          </a:p>
          <a:p>
            <a:pPr marL="165100" indent="0" algn="l"/>
            <a:endParaRPr lang="en-US" sz="1400" dirty="0"/>
          </a:p>
          <a:p>
            <a:pPr marL="165100" indent="0" algn="l"/>
            <a:r>
              <a:rPr lang="en-US" sz="1400" dirty="0"/>
              <a:t>The informal resolution process can be initiated at any time before a final decision is issued.</a:t>
            </a:r>
          </a:p>
          <a:p>
            <a:pPr marL="165100" indent="0" algn="l"/>
            <a:endParaRPr lang="en-US" sz="1400" dirty="0"/>
          </a:p>
          <a:p>
            <a:pPr marL="165100" indent="0" algn="l"/>
            <a:r>
              <a:rPr lang="en-US" sz="1400" dirty="0"/>
              <a:t>Not available for allegations involving allegation that an employee sexually harassed a student</a:t>
            </a:r>
          </a:p>
          <a:p>
            <a:pPr marL="165100" indent="0" algn="l"/>
            <a:endParaRPr lang="en-US" sz="1400" dirty="0"/>
          </a:p>
          <a:p>
            <a:pPr marL="165100" indent="0" algn="l"/>
            <a:r>
              <a:rPr lang="en-US" sz="1400" dirty="0"/>
              <a:t>The Campus Title IX Coordinator may offer the parties the option to participate in informal resolution but not require their participation</a:t>
            </a:r>
          </a:p>
          <a:p>
            <a:pPr marL="165100" indent="0" algn="l"/>
            <a:endParaRPr lang="en-US" sz="1400" dirty="0"/>
          </a:p>
          <a:p>
            <a:pPr marL="165100" indent="0" algn="l"/>
            <a:r>
              <a:rPr lang="en-US" sz="1400" dirty="0"/>
              <a:t>Either party may also request to participate informal resolution by making written request to the Campus Title IX Coordinator </a:t>
            </a:r>
          </a:p>
          <a:p>
            <a:pPr marL="165100" indent="0" algn="l"/>
            <a:endParaRPr lang="en-US" sz="1400" dirty="0"/>
          </a:p>
          <a:p>
            <a:pPr marL="165100" indent="0" algn="l"/>
            <a:r>
              <a:rPr lang="en-US" sz="1400" dirty="0"/>
              <a:t> </a:t>
            </a:r>
          </a:p>
          <a:p>
            <a:pPr marL="165100" indent="0" algn="l"/>
            <a:endParaRPr lang="en-US" sz="1400" dirty="0"/>
          </a:p>
          <a:p>
            <a:pPr indent="-292100" algn="l">
              <a:buFont typeface="Open Sans Light"/>
              <a:buChar char="➔"/>
            </a:pPr>
            <a:endParaRPr lang="en-US" dirty="0"/>
          </a:p>
        </p:txBody>
      </p:sp>
      <p:sp>
        <p:nvSpPr>
          <p:cNvPr id="604" name="Google Shape;604;p78"/>
          <p:cNvSpPr txBox="1">
            <a:spLocks noGrp="1"/>
          </p:cNvSpPr>
          <p:nvPr>
            <p:ph type="subTitle" idx="4"/>
          </p:nvPr>
        </p:nvSpPr>
        <p:spPr>
          <a:xfrm>
            <a:off x="4782263" y="1061095"/>
            <a:ext cx="4241604" cy="1595930"/>
          </a:xfrm>
          <a:prstGeom prst="rect">
            <a:avLst/>
          </a:prstGeom>
        </p:spPr>
        <p:txBody>
          <a:bodyPr spcFirstLastPara="1" wrap="square" lIns="91425" tIns="91425" rIns="91425" bIns="91425" anchor="t" anchorCtr="0">
            <a:noAutofit/>
          </a:bodyPr>
          <a:lstStyle/>
          <a:p>
            <a:pPr marL="0" indent="0" algn="l"/>
            <a:r>
              <a:rPr lang="en-US" sz="1400" dirty="0"/>
              <a:t>Prior to initiating the informal resolution process both parties must provide voluntary, informed, written consent to the Campus Title IX Coordinator</a:t>
            </a:r>
          </a:p>
          <a:p>
            <a:pPr marL="0" indent="0" algn="l"/>
            <a:endParaRPr lang="en-US" sz="1400" dirty="0"/>
          </a:p>
          <a:p>
            <a:pPr marL="0" indent="0" algn="l"/>
            <a:r>
              <a:rPr lang="en-US" sz="1400" dirty="0"/>
              <a:t>Campus Title IX Coordinator must provide written notice of the following prior to  initiating informal resolution process:</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Allegations</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Circumstances under which the parties would be precluded from resuming a formal complaint</a:t>
            </a:r>
          </a:p>
          <a:p>
            <a:pPr lvl="1" indent="-292100" algn="l">
              <a:buFont typeface="Open Sans Light"/>
              <a:buChar char="➔"/>
              <a:defRPr/>
            </a:pPr>
            <a:r>
              <a:rPr lang="en-US" sz="1400" dirty="0"/>
              <a:t>i.e. after agreeing to a resolution determination</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The right to withdraw</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Consequences of the process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endParaRPr lang="en-US" sz="1400" dirty="0"/>
          </a:p>
          <a:p>
            <a:pPr marL="0" indent="0" algn="l">
              <a:buNone/>
            </a:pPr>
            <a:r>
              <a:rPr lang="en-US" sz="1400" dirty="0"/>
              <a:t>Conducted by the informal resolution facilitator who assists the parties in reaching an agreement. </a:t>
            </a:r>
          </a:p>
          <a:p>
            <a:pPr marL="0" indent="0" algn="l">
              <a:buNone/>
            </a:pPr>
            <a:endParaRPr lang="en-US" sz="1400" dirty="0"/>
          </a:p>
          <a:p>
            <a:pPr marL="0" lvl="0" indent="0" algn="r" rtl="0">
              <a:spcBef>
                <a:spcPts val="0"/>
              </a:spcBef>
              <a:spcAft>
                <a:spcPts val="0"/>
              </a:spcAft>
              <a:buNone/>
            </a:pPr>
            <a:endParaRPr dirty="0"/>
          </a:p>
        </p:txBody>
      </p:sp>
      <p:cxnSp>
        <p:nvCxnSpPr>
          <p:cNvPr id="606" name="Google Shape;606;p7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CBF89BB0-A47F-418F-81E4-E866A83DCE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130939904"/>
      </p:ext>
    </p:extLst>
  </p:cSld>
  <p:clrMapOvr>
    <a:masterClrMapping/>
  </p:clrMapOvr>
  <mc:AlternateContent xmlns:mc="http://schemas.openxmlformats.org/markup-compatibility/2006">
    <mc:Choice xmlns:p14="http://schemas.microsoft.com/office/powerpoint/2010/main" Requires="p14">
      <p:transition spd="slow" p14:dur="2000" advTm="70392"/>
    </mc:Choice>
    <mc:Fallback>
      <p:transition spd="slow" advTm="7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5" y="819350"/>
            <a:ext cx="6292500" cy="4050200"/>
          </a:xfrm>
          <a:prstGeom prst="rect">
            <a:avLst/>
          </a:prstGeom>
        </p:spPr>
        <p:txBody>
          <a:bodyPr spcFirstLastPara="1" wrap="square" lIns="91425" tIns="91425" rIns="91425" bIns="91425" anchor="t" anchorCtr="0">
            <a:noAutofit/>
          </a:bodyPr>
          <a:lstStyle/>
          <a:p>
            <a:pPr marL="0" indent="0" algn="l">
              <a:buNone/>
            </a:pPr>
            <a:r>
              <a:rPr lang="en-US" sz="1400" dirty="0"/>
              <a:t>An agreement reached in writing through the informal resolution process cannot be appealed through formal complaint process.</a:t>
            </a:r>
          </a:p>
          <a:p>
            <a:pPr marL="0" indent="0" algn="l">
              <a:buNone/>
            </a:pPr>
            <a:endParaRPr lang="en-US" sz="1400" dirty="0"/>
          </a:p>
          <a:p>
            <a:pPr marL="0" indent="0" algn="l">
              <a:buNone/>
            </a:pPr>
            <a:r>
              <a:rPr lang="en-US" sz="1400" dirty="0">
                <a:solidFill>
                  <a:schemeClr val="tx1"/>
                </a:solidFill>
              </a:rPr>
              <a:t>A party may terminate the informal resolution process at any time prior to reaching an informal resolution agreement by contacting the Campus Title IX Coordinator in writing, and the Campus Title IX Coordinator will notify the other party that the informal resolution process has been terminated and resume the formal complaint process.</a:t>
            </a:r>
          </a:p>
          <a:p>
            <a:pPr marL="0" indent="0" algn="l">
              <a:buNone/>
            </a:pPr>
            <a:endParaRPr lang="en-US" sz="1600" dirty="0">
              <a:solidFill>
                <a:schemeClr val="dk1"/>
              </a:solidFill>
            </a:endParaRPr>
          </a:p>
          <a:p>
            <a:pPr marL="0" indent="0" algn="l">
              <a:buNone/>
            </a:pPr>
            <a:endParaRPr lang="en-US" sz="1600" dirty="0"/>
          </a:p>
        </p:txBody>
      </p:sp>
      <p:sp>
        <p:nvSpPr>
          <p:cNvPr id="319" name="Google Shape;319;p57"/>
          <p:cNvSpPr txBox="1">
            <a:spLocks noGrp="1"/>
          </p:cNvSpPr>
          <p:nvPr>
            <p:ph type="ctrTitle"/>
          </p:nvPr>
        </p:nvSpPr>
        <p:spPr>
          <a:xfrm>
            <a:off x="856891" y="132272"/>
            <a:ext cx="4125783" cy="8898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Informal Resolution Requirements</a:t>
            </a:r>
            <a:endParaRPr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21" name="Google Shape;321;p57"/>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pic>
        <p:nvPicPr>
          <p:cNvPr id="2" name="Audio 1">
            <a:hlinkClick r:id="" action="ppaction://media"/>
            <a:extLst>
              <a:ext uri="{FF2B5EF4-FFF2-40B4-BE49-F238E27FC236}">
                <a16:creationId xmlns:a16="http://schemas.microsoft.com/office/drawing/2014/main" id="{36C060A5-2810-4F6B-906A-2CB0E605AC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196200313"/>
      </p:ext>
    </p:extLst>
  </p:cSld>
  <p:clrMapOvr>
    <a:masterClrMapping/>
  </p:clrMapOvr>
  <mc:AlternateContent xmlns:mc="http://schemas.openxmlformats.org/markup-compatibility/2006">
    <mc:Choice xmlns:p14="http://schemas.microsoft.com/office/powerpoint/2010/main" Requires="p14">
      <p:transition spd="slow" p14:dur="2000" advTm="28374"/>
    </mc:Choice>
    <mc:Fallback>
      <p:transition spd="slow" advTm="2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03"/>
        <p:cNvGrpSpPr/>
        <p:nvPr/>
      </p:nvGrpSpPr>
      <p:grpSpPr>
        <a:xfrm>
          <a:off x="0" y="0"/>
          <a:ext cx="0" cy="0"/>
          <a:chOff x="0" y="0"/>
          <a:chExt cx="0" cy="0"/>
        </a:xfrm>
      </p:grpSpPr>
      <p:sp>
        <p:nvSpPr>
          <p:cNvPr id="504" name="Google Shape;504;p70"/>
          <p:cNvSpPr txBox="1"/>
          <p:nvPr/>
        </p:nvSpPr>
        <p:spPr>
          <a:xfrm>
            <a:off x="5369700" y="225200"/>
            <a:ext cx="3495300" cy="978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a:latin typeface="Abel"/>
                <a:ea typeface="Abel"/>
                <a:cs typeface="Abel"/>
                <a:sym typeface="Abel"/>
              </a:rPr>
              <a:t>RETALIATION STRICTLY PROHIBITED </a:t>
            </a:r>
            <a:endParaRPr sz="2400" b="1" dirty="0">
              <a:latin typeface="Abel"/>
              <a:ea typeface="Abel"/>
              <a:cs typeface="Abel"/>
              <a:sym typeface="Abel"/>
            </a:endParaRPr>
          </a:p>
        </p:txBody>
      </p:sp>
      <p:sp>
        <p:nvSpPr>
          <p:cNvPr id="505" name="Google Shape;505;p70"/>
          <p:cNvSpPr/>
          <p:nvPr/>
        </p:nvSpPr>
        <p:spPr>
          <a:xfrm>
            <a:off x="-1526400" y="1007375"/>
            <a:ext cx="7214275" cy="4192300"/>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70"/>
          <p:cNvSpPr txBox="1">
            <a:spLocks noGrp="1"/>
          </p:cNvSpPr>
          <p:nvPr>
            <p:ph type="subTitle" idx="1"/>
          </p:nvPr>
        </p:nvSpPr>
        <p:spPr>
          <a:xfrm>
            <a:off x="100725" y="1148600"/>
            <a:ext cx="4758000" cy="6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Open Sans Light"/>
                <a:ea typeface="Open Sans Light"/>
                <a:cs typeface="Open Sans Light"/>
                <a:sym typeface="Open Sans Light"/>
              </a:rPr>
              <a:t>New regulations contain an anti-retaliation provision.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of code of conduct violations that arise out of the same facts or circumstances as a report of sex discrimination or sexual harassment for the purpose of interfering with any right under Title IX constitutes retaliation.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for making a materially false statement is not retaliation if charge is not based solely on outcome of the formal complaint process.</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Complaints regarding retaliation may be filed in accordance with the District’s Title IX formal complaint process.</a:t>
            </a:r>
            <a:endParaRPr dirty="0">
              <a:latin typeface="Open Sans Light"/>
              <a:ea typeface="Open Sans Light"/>
              <a:cs typeface="Open Sans Light"/>
              <a:sym typeface="Open Sans Light"/>
            </a:endParaRPr>
          </a:p>
          <a:p>
            <a:pPr marL="0" lvl="0" indent="0" algn="l" rtl="0">
              <a:spcBef>
                <a:spcPts val="1600"/>
              </a:spcBef>
              <a:spcAft>
                <a:spcPts val="1600"/>
              </a:spcAft>
              <a:buNone/>
            </a:pPr>
            <a:endParaRPr dirty="0"/>
          </a:p>
        </p:txBody>
      </p:sp>
      <p:pic>
        <p:nvPicPr>
          <p:cNvPr id="2" name="Audio 1">
            <a:hlinkClick r:id="" action="ppaction://media"/>
            <a:extLst>
              <a:ext uri="{FF2B5EF4-FFF2-40B4-BE49-F238E27FC236}">
                <a16:creationId xmlns:a16="http://schemas.microsoft.com/office/drawing/2014/main" id="{11928BB4-B636-4A3E-9EF5-4708E08FC1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285"/>
    </mc:Choice>
    <mc:Fallback>
      <p:transition spd="slow" advTm="5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Record Keeping </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44935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Light"/>
                <a:ea typeface="Open Sans Light"/>
                <a:cs typeface="Open Sans Light"/>
                <a:sym typeface="Open Sans Light"/>
              </a:rPr>
              <a:t>Must maintain for a period of </a:t>
            </a:r>
            <a:r>
              <a:rPr lang="en" b="1" dirty="0">
                <a:latin typeface="Open Sans"/>
                <a:ea typeface="Open Sans"/>
                <a:cs typeface="Open Sans"/>
                <a:sym typeface="Open Sans"/>
              </a:rPr>
              <a:t>seven years</a:t>
            </a:r>
            <a:r>
              <a:rPr lang="en" dirty="0">
                <a:latin typeface="Open Sans Light"/>
                <a:ea typeface="Open Sans Light"/>
                <a:cs typeface="Open Sans Light"/>
                <a:sym typeface="Open Sans Light"/>
              </a:rPr>
              <a:t> records of—</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Final determination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audio or audiovisual recording or transcript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disciplinary sanctions imposed on the respondent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remedies provided to the complainant designed to restore or preserve equal access to the recipient's education program or activity;</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supportive measures taken or the reason for no supportive measures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appeal and the result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informal resolution and the result; and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All materials used to train Title IX Personnel</a:t>
            </a:r>
            <a:endParaRPr dirty="0">
              <a:latin typeface="Open Sans Light"/>
              <a:ea typeface="Open Sans Light"/>
              <a:cs typeface="Open Sans Light"/>
              <a:sym typeface="Open Sans Light"/>
            </a:endParaRPr>
          </a:p>
          <a:p>
            <a:pPr marL="45720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the basis for conclusions reflecting that the district’s response was not deliberately indifferent </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measures designed and taken to restore or preserve equal access to the recipient's education program or activity.</a:t>
            </a: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EC5193D0-B16C-46E9-8676-81C2169796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359"/>
    </mc:Choice>
    <mc:Fallback>
      <p:transition spd="slow" advTm="4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3967495" cy="56097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kumimoji="0" lang="en-US" sz="2200" b="1" i="0" u="none" strike="noStrike" kern="0" cap="none" spc="0" normalizeH="0" baseline="0" noProof="0" dirty="0">
                <a:ln>
                  <a:noFill/>
                </a:ln>
                <a:solidFill>
                  <a:srgbClr val="2E1B11"/>
                </a:solidFill>
                <a:effectLst/>
                <a:uLnTx/>
                <a:uFillTx/>
                <a:latin typeface="Abel"/>
                <a:sym typeface="Abel"/>
              </a:rPr>
              <a:t>Overview of Regulations</a:t>
            </a:r>
            <a:endParaRPr dirty="0"/>
          </a:p>
        </p:txBody>
      </p:sp>
      <p:sp>
        <p:nvSpPr>
          <p:cNvPr id="534" name="Google Shape;534;p72"/>
          <p:cNvSpPr txBox="1">
            <a:spLocks noGrp="1"/>
          </p:cNvSpPr>
          <p:nvPr>
            <p:ph type="subTitle" idx="1"/>
          </p:nvPr>
        </p:nvSpPr>
        <p:spPr>
          <a:xfrm>
            <a:off x="274900" y="674798"/>
            <a:ext cx="4375609" cy="446870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dirty="0">
                <a:solidFill>
                  <a:schemeClr val="dk1"/>
                </a:solidFill>
              </a:rPr>
              <a:t>Require defined roles for staff:</a:t>
            </a:r>
          </a:p>
          <a:p>
            <a:pPr marL="0" lvl="0" indent="0" algn="l" rtl="0">
              <a:lnSpc>
                <a:spcPct val="100000"/>
              </a:lnSpc>
              <a:spcBef>
                <a:spcPts val="0"/>
              </a:spcBef>
              <a:spcAft>
                <a:spcPts val="0"/>
              </a:spcAft>
              <a:buNone/>
            </a:pPr>
            <a:endParaRPr lang="en-US" sz="1600" dirty="0">
              <a:solidFill>
                <a:schemeClr val="dk1"/>
              </a:solidFill>
            </a:endParaRPr>
          </a:p>
          <a:p>
            <a:pPr marL="285750" indent="-285750">
              <a:lnSpc>
                <a:spcPct val="100000"/>
              </a:lnSpc>
            </a:pPr>
            <a:r>
              <a:rPr lang="en-US" sz="1600" dirty="0">
                <a:solidFill>
                  <a:schemeClr val="dk1"/>
                </a:solidFill>
              </a:rPr>
              <a:t>	Title IX coordinator, investigator, </a:t>
            </a:r>
          </a:p>
          <a:p>
            <a:pPr marL="285750" indent="-285750">
              <a:lnSpc>
                <a:spcPct val="100000"/>
              </a:lnSpc>
            </a:pPr>
            <a:r>
              <a:rPr lang="en-US" sz="1600" dirty="0">
                <a:solidFill>
                  <a:schemeClr val="dk1"/>
                </a:solidFill>
              </a:rPr>
              <a:t>	decisionmaker, informal resolution facilitator, hearing advisor, and appeal officer</a:t>
            </a: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 sz="1600" dirty="0">
                <a:latin typeface="Open Sans Light" panose="020B0306030504020204" pitchFamily="34" charset="0"/>
                <a:ea typeface="Open Sans Light" panose="020B0306030504020204" pitchFamily="34" charset="0"/>
                <a:cs typeface="Open Sans Light" panose="020B0306030504020204" pitchFamily="34" charset="0"/>
              </a:rPr>
              <a:t>Create new terms for the parties.</a:t>
            </a:r>
            <a:br>
              <a:rPr lang="en" sz="1600" dirty="0">
                <a:latin typeface="Open Sans Light" panose="020B0306030504020204" pitchFamily="34" charset="0"/>
                <a:ea typeface="Open Sans Light" panose="020B0306030504020204" pitchFamily="34" charset="0"/>
                <a:cs typeface="Open Sans Light" panose="020B0306030504020204" pitchFamily="34" charset="0"/>
              </a:rPr>
            </a:br>
            <a:br>
              <a:rPr lang="en" sz="1600" dirty="0">
                <a:latin typeface="Open Sans Light" panose="020B0306030504020204" pitchFamily="34" charset="0"/>
                <a:ea typeface="Open Sans Light" panose="020B0306030504020204" pitchFamily="34" charset="0"/>
                <a:cs typeface="Open Sans Light" panose="020B0306030504020204" pitchFamily="34" charset="0"/>
              </a:rPr>
            </a:br>
            <a:r>
              <a:rPr lang="en" sz="1600" dirty="0">
                <a:latin typeface="Open Sans Light" panose="020B0306030504020204" pitchFamily="34" charset="0"/>
                <a:ea typeface="Open Sans Light" panose="020B0306030504020204" pitchFamily="34" charset="0"/>
                <a:cs typeface="Open Sans Light" panose="020B0306030504020204" pitchFamily="34" charset="0"/>
              </a:rPr>
              <a:t>Complainant</a:t>
            </a:r>
            <a:r>
              <a:rPr lang="en"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is alleged to be the victim of conduct that could constitute sexual harassment.</a:t>
            </a: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r>
              <a:rPr lang="en-US" sz="1600"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has been reported to be the perpetrator of conduct that could constitute sexual harassment.</a:t>
            </a:r>
          </a:p>
          <a:p>
            <a:pPr marL="0" lvl="0" indent="0" algn="l" rtl="0">
              <a:lnSpc>
                <a:spcPct val="100000"/>
              </a:lnSpc>
              <a:spcBef>
                <a:spcPts val="0"/>
              </a:spcBef>
              <a:spcAft>
                <a:spcPts val="0"/>
              </a:spcAft>
              <a:buNone/>
            </a:pPr>
            <a:endPar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lnSpc>
                <a:spcPct val="100000"/>
              </a:lnSpc>
              <a:spcBef>
                <a:spcPts val="0"/>
              </a:spcBef>
              <a:spcAft>
                <a:spcPts val="0"/>
              </a:spcAft>
              <a:buNone/>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Recipient-school districts/schools</a:t>
            </a:r>
            <a:endParaRPr lang="en-US" sz="1600" dirty="0">
              <a:solidFill>
                <a:schemeClr val="dk1"/>
              </a:solidFill>
            </a:endParaRPr>
          </a:p>
          <a:p>
            <a:pPr marL="120650" indent="0">
              <a:buSzPts val="1700"/>
            </a:pPr>
            <a:r>
              <a:rPr lang="en-US" sz="16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ious high school students"/>
          <p:cNvPicPr preferRelativeResize="0"/>
          <p:nvPr/>
        </p:nvPicPr>
        <p:blipFill>
          <a:blip r:embed="rId5"/>
          <a:srcRect l="6610" r="6610"/>
          <a:stretch/>
        </p:blipFill>
        <p:spPr>
          <a:xfrm>
            <a:off x="4877475" y="0"/>
            <a:ext cx="4603056" cy="3216536"/>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sp>
        <p:nvSpPr>
          <p:cNvPr id="539" name="Google Shape;539;p72"/>
          <p:cNvSpPr txBox="1"/>
          <p:nvPr/>
        </p:nvSpPr>
        <p:spPr>
          <a:xfrm>
            <a:off x="4650509" y="3259182"/>
            <a:ext cx="4445082"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rPr>
              <a:t>Also require that any individual involved in the Title IX process</a:t>
            </a: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it: </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rPr>
              <a:t>not have a conflict of interest or bias for or against complainants or respondents generally or an individual complainant or respondent</a:t>
            </a:r>
          </a:p>
          <a:p>
            <a:pPr marL="457200" lvl="0" indent="-336550" algn="l" rtl="0">
              <a:spcBef>
                <a:spcPts val="0"/>
              </a:spcBef>
              <a:spcAft>
                <a:spcPts val="0"/>
              </a:spcAft>
              <a:buSzPts val="1700"/>
              <a:buChar char="➔"/>
            </a:pPr>
            <a:r>
              <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rPr>
              <a:t>avoid prejudgment of the facts</a:t>
            </a:r>
          </a:p>
        </p:txBody>
      </p:sp>
      <p:pic>
        <p:nvPicPr>
          <p:cNvPr id="2" name="Audio 1">
            <a:hlinkClick r:id="" action="ppaction://media"/>
            <a:extLst>
              <a:ext uri="{FF2B5EF4-FFF2-40B4-BE49-F238E27FC236}">
                <a16:creationId xmlns:a16="http://schemas.microsoft.com/office/drawing/2014/main" id="{812FE19C-161D-4F85-B964-6589E16526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487746669"/>
      </p:ext>
    </p:extLst>
  </p:cSld>
  <p:clrMapOvr>
    <a:masterClrMapping/>
  </p:clrMapOvr>
  <mc:AlternateContent xmlns:mc="http://schemas.openxmlformats.org/markup-compatibility/2006">
    <mc:Choice xmlns:p14="http://schemas.microsoft.com/office/powerpoint/2010/main" Requires="p14">
      <p:transition spd="slow" p14:dur="2000" advTm="54009"/>
    </mc:Choice>
    <mc:Fallback>
      <p:transition spd="slow" advTm="5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4772705" cy="5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Schools Resposne Obligations</a:t>
            </a:r>
            <a:endParaRPr dirty="0"/>
          </a:p>
        </p:txBody>
      </p:sp>
      <p:sp>
        <p:nvSpPr>
          <p:cNvPr id="534" name="Google Shape;534;p72"/>
          <p:cNvSpPr txBox="1">
            <a:spLocks noGrp="1"/>
          </p:cNvSpPr>
          <p:nvPr>
            <p:ph type="subTitle" idx="1"/>
          </p:nvPr>
        </p:nvSpPr>
        <p:spPr>
          <a:xfrm>
            <a:off x="271175" y="711724"/>
            <a:ext cx="4624064" cy="44381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must respond when it has: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Actual knowledge</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Of sexual harassment</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That occurred within the school’s education program or activity</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Against a person in the US</a:t>
            </a:r>
          </a:p>
          <a:p>
            <a:pPr marL="457200" lvl="0" indent="-336550" algn="l" rtl="0">
              <a:spcBef>
                <a:spcPts val="0"/>
              </a:spcBef>
              <a:spcAft>
                <a:spcPts val="0"/>
              </a:spcAft>
              <a:buSzPts val="1700"/>
              <a:buChar char="➔"/>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lvl="0" indent="0" algn="l" rtl="0">
              <a:spcBef>
                <a:spcPts val="0"/>
              </a:spcBef>
              <a:spcAft>
                <a:spcPts val="0"/>
              </a:spcAft>
              <a:buSzPts val="1700"/>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has actual knowledge when:</a:t>
            </a:r>
            <a:r>
              <a:rPr lang="en"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ANY employee of an elementary or secondary school has notice of sexual harassment or allegations of sexual harassment</a:t>
            </a:r>
          </a:p>
          <a:p>
            <a:pPr lvl="1" indent="-336550">
              <a:buSzPts val="170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Includes teachers, teacher’s aide, bus drivers, cafeteria workers, counselors, school resource officers, maintenance staff worker, etc. </a:t>
            </a:r>
          </a:p>
          <a:p>
            <a:pPr marL="457200" lvl="0" indent="-336550" algn="l" rtl="0">
              <a:spcBef>
                <a:spcPts val="0"/>
              </a:spcBef>
              <a:spcAft>
                <a:spcPts val="0"/>
              </a:spcAft>
              <a:buSzPts val="1700"/>
              <a:buChar char="➔"/>
            </a:pPr>
            <a:endParaRPr lang="en-US" sz="1700" dirty="0"/>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ents using laptops in classroom"/>
          <p:cNvPicPr preferRelativeResize="0"/>
          <p:nvPr/>
        </p:nvPicPr>
        <p:blipFill>
          <a:blip r:embed="rId5"/>
          <a:srcRect l="5727" r="5727"/>
          <a:stretch/>
        </p:blipFill>
        <p:spPr>
          <a:xfrm>
            <a:off x="5554430" y="-44206"/>
            <a:ext cx="4468344" cy="3364210"/>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sp>
        <p:nvSpPr>
          <p:cNvPr id="539" name="Google Shape;539;p72"/>
          <p:cNvSpPr txBox="1"/>
          <p:nvPr/>
        </p:nvSpPr>
        <p:spPr>
          <a:xfrm>
            <a:off x="4991493" y="3592669"/>
            <a:ext cx="4237348" cy="1107965"/>
          </a:xfrm>
          <a:prstGeom prst="rect">
            <a:avLst/>
          </a:prstGeom>
          <a:noFill/>
          <a:ln>
            <a:noFill/>
          </a:ln>
        </p:spPr>
        <p:txBody>
          <a:bodyPr spcFirstLastPara="1" wrap="square" lIns="91425" tIns="91425" rIns="91425" bIns="91425" anchor="t" anchorCtr="0">
            <a:spAutoFit/>
          </a:bodyPr>
          <a:lstStyle/>
          <a:p>
            <a:r>
              <a:rPr lang="en-US" sz="1200" dirty="0">
                <a:latin typeface="Open Sans Light" panose="020B0306030504020204" pitchFamily="34" charset="0"/>
                <a:ea typeface="Open Sans Light" panose="020B0306030504020204" pitchFamily="34" charset="0"/>
                <a:cs typeface="Open Sans Light" panose="020B0306030504020204" pitchFamily="34" charset="0"/>
              </a:rPr>
              <a:t>A school’s education programs or activities include any events, or circumstances over which the school exercised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substantial control</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over both </a:t>
            </a:r>
            <a:endParaRPr kumimoji="0" lang="en-US" sz="12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and</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context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in which the sexual harassment occurs</a:t>
            </a:r>
          </a:p>
        </p:txBody>
      </p:sp>
      <p:pic>
        <p:nvPicPr>
          <p:cNvPr id="2" name="Audio 1">
            <a:hlinkClick r:id="" action="ppaction://media"/>
            <a:extLst>
              <a:ext uri="{FF2B5EF4-FFF2-40B4-BE49-F238E27FC236}">
                <a16:creationId xmlns:a16="http://schemas.microsoft.com/office/drawing/2014/main" id="{EA4E6CC2-8731-4BC4-AF1E-A692F4FB0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66327423"/>
      </p:ext>
    </p:extLst>
  </p:cSld>
  <p:clrMapOvr>
    <a:masterClrMapping/>
  </p:clrMapOvr>
  <mc:AlternateContent xmlns:mc="http://schemas.openxmlformats.org/markup-compatibility/2006">
    <mc:Choice xmlns:p14="http://schemas.microsoft.com/office/powerpoint/2010/main" Requires="p14">
      <p:transition spd="slow" p14:dur="2000" advTm="20145"/>
    </mc:Choice>
    <mc:Fallback>
      <p:transition spd="slow" advTm="2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8"/>
          <p:cNvSpPr txBox="1">
            <a:spLocks noGrp="1"/>
          </p:cNvSpPr>
          <p:nvPr>
            <p:ph type="ctrTitle"/>
          </p:nvPr>
        </p:nvSpPr>
        <p:spPr>
          <a:xfrm>
            <a:off x="610475" y="371748"/>
            <a:ext cx="2558400" cy="6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Sexual Harassment </a:t>
            </a:r>
            <a:endParaRPr sz="2500" dirty="0"/>
          </a:p>
        </p:txBody>
      </p:sp>
      <p:sp>
        <p:nvSpPr>
          <p:cNvPr id="327" name="Google Shape;327;p58"/>
          <p:cNvSpPr txBox="1"/>
          <p:nvPr/>
        </p:nvSpPr>
        <p:spPr>
          <a:xfrm>
            <a:off x="3025622" y="1249924"/>
            <a:ext cx="1731900" cy="585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chemeClr val="dk1"/>
                </a:solidFill>
                <a:latin typeface="Abel"/>
                <a:ea typeface="Abel"/>
                <a:cs typeface="Abel"/>
                <a:sym typeface="Abel"/>
              </a:rPr>
              <a:t>Quid Pro Quo</a:t>
            </a:r>
            <a:endParaRPr sz="2400" dirty="0">
              <a:solidFill>
                <a:schemeClr val="dk1"/>
              </a:solidFill>
              <a:latin typeface="Abel"/>
              <a:ea typeface="Abel"/>
              <a:cs typeface="Abel"/>
              <a:sym typeface="Abel"/>
            </a:endParaRPr>
          </a:p>
        </p:txBody>
      </p:sp>
      <p:sp>
        <p:nvSpPr>
          <p:cNvPr id="328" name="Google Shape;328;p58"/>
          <p:cNvSpPr txBox="1"/>
          <p:nvPr/>
        </p:nvSpPr>
        <p:spPr>
          <a:xfrm>
            <a:off x="1329628" y="1339927"/>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01</a:t>
            </a:r>
            <a:endParaRPr sz="2400" dirty="0">
              <a:solidFill>
                <a:schemeClr val="dk1"/>
              </a:solidFill>
              <a:latin typeface="Abel"/>
              <a:ea typeface="Abel"/>
              <a:cs typeface="Abel"/>
              <a:sym typeface="Abel"/>
            </a:endParaRPr>
          </a:p>
        </p:txBody>
      </p:sp>
      <p:sp>
        <p:nvSpPr>
          <p:cNvPr id="329" name="Google Shape;329;p58"/>
          <p:cNvSpPr txBox="1"/>
          <p:nvPr/>
        </p:nvSpPr>
        <p:spPr>
          <a:xfrm>
            <a:off x="3150996" y="2606615"/>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02</a:t>
            </a:r>
            <a:endParaRPr sz="2400" dirty="0">
              <a:solidFill>
                <a:schemeClr val="dk1"/>
              </a:solidFill>
              <a:latin typeface="Abel"/>
              <a:ea typeface="Abel"/>
              <a:cs typeface="Abel"/>
              <a:sym typeface="Abel"/>
            </a:endParaRPr>
          </a:p>
        </p:txBody>
      </p:sp>
      <p:sp>
        <p:nvSpPr>
          <p:cNvPr id="330" name="Google Shape;330;p58"/>
          <p:cNvSpPr txBox="1"/>
          <p:nvPr/>
        </p:nvSpPr>
        <p:spPr>
          <a:xfrm>
            <a:off x="4945614" y="3882528"/>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03</a:t>
            </a:r>
            <a:endParaRPr sz="2400" dirty="0">
              <a:solidFill>
                <a:schemeClr val="dk1"/>
              </a:solidFill>
              <a:latin typeface="Abel"/>
              <a:ea typeface="Abel"/>
              <a:cs typeface="Abel"/>
              <a:sym typeface="Abel"/>
            </a:endParaRPr>
          </a:p>
        </p:txBody>
      </p:sp>
      <p:cxnSp>
        <p:nvCxnSpPr>
          <p:cNvPr id="331" name="Google Shape;331;p58"/>
          <p:cNvCxnSpPr>
            <a:stCxn id="326" idx="2"/>
          </p:cNvCxnSpPr>
          <p:nvPr/>
        </p:nvCxnSpPr>
        <p:spPr>
          <a:xfrm>
            <a:off x="1889675" y="1013748"/>
            <a:ext cx="4682400" cy="3432900"/>
          </a:xfrm>
          <a:prstGeom prst="straightConnector1">
            <a:avLst/>
          </a:prstGeom>
          <a:noFill/>
          <a:ln w="38100" cap="flat" cmpd="sng">
            <a:solidFill>
              <a:schemeClr val="accent1"/>
            </a:solidFill>
            <a:prstDash val="solid"/>
            <a:round/>
            <a:headEnd type="none" w="med" len="med"/>
            <a:tailEnd type="none" w="med" len="med"/>
          </a:ln>
        </p:spPr>
      </p:cxnSp>
      <p:cxnSp>
        <p:nvCxnSpPr>
          <p:cNvPr id="332" name="Google Shape;332;p58"/>
          <p:cNvCxnSpPr/>
          <p:nvPr/>
        </p:nvCxnSpPr>
        <p:spPr>
          <a:xfrm rot="10800000">
            <a:off x="1559900" y="1880875"/>
            <a:ext cx="1420500" cy="0"/>
          </a:xfrm>
          <a:prstGeom prst="straightConnector1">
            <a:avLst/>
          </a:prstGeom>
          <a:noFill/>
          <a:ln w="19050" cap="flat" cmpd="sng">
            <a:solidFill>
              <a:schemeClr val="accent1"/>
            </a:solidFill>
            <a:prstDash val="solid"/>
            <a:round/>
            <a:headEnd type="none" w="med" len="med"/>
            <a:tailEnd type="none" w="med" len="med"/>
          </a:ln>
        </p:spPr>
      </p:cxnSp>
      <p:cxnSp>
        <p:nvCxnSpPr>
          <p:cNvPr id="333" name="Google Shape;333;p58"/>
          <p:cNvCxnSpPr/>
          <p:nvPr/>
        </p:nvCxnSpPr>
        <p:spPr>
          <a:xfrm rot="10800000">
            <a:off x="3386325" y="3113175"/>
            <a:ext cx="1255800" cy="0"/>
          </a:xfrm>
          <a:prstGeom prst="straightConnector1">
            <a:avLst/>
          </a:prstGeom>
          <a:noFill/>
          <a:ln w="19050" cap="flat" cmpd="sng">
            <a:solidFill>
              <a:schemeClr val="accent1"/>
            </a:solidFill>
            <a:prstDash val="solid"/>
            <a:round/>
            <a:headEnd type="none" w="med" len="med"/>
            <a:tailEnd type="none" w="med" len="med"/>
          </a:ln>
        </p:spPr>
      </p:cxnSp>
      <p:cxnSp>
        <p:nvCxnSpPr>
          <p:cNvPr id="334" name="Google Shape;334;p58"/>
          <p:cNvCxnSpPr/>
          <p:nvPr/>
        </p:nvCxnSpPr>
        <p:spPr>
          <a:xfrm rot="10800000">
            <a:off x="5116488" y="4402425"/>
            <a:ext cx="1330200" cy="0"/>
          </a:xfrm>
          <a:prstGeom prst="straightConnector1">
            <a:avLst/>
          </a:prstGeom>
          <a:noFill/>
          <a:ln w="19050" cap="flat" cmpd="sng">
            <a:solidFill>
              <a:schemeClr val="accent1"/>
            </a:solidFill>
            <a:prstDash val="solid"/>
            <a:round/>
            <a:headEnd type="none" w="med" len="med"/>
            <a:tailEnd type="none" w="med" len="med"/>
          </a:ln>
        </p:spPr>
      </p:cxnSp>
      <p:sp>
        <p:nvSpPr>
          <p:cNvPr id="335" name="Google Shape;335;p58"/>
          <p:cNvSpPr txBox="1"/>
          <p:nvPr/>
        </p:nvSpPr>
        <p:spPr>
          <a:xfrm>
            <a:off x="4945618" y="2710725"/>
            <a:ext cx="2485200" cy="480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Hostile Environment </a:t>
            </a:r>
            <a:endParaRPr sz="2400" dirty="0">
              <a:solidFill>
                <a:schemeClr val="dk1"/>
              </a:solidFill>
              <a:latin typeface="Abel"/>
              <a:ea typeface="Abel"/>
              <a:cs typeface="Abel"/>
              <a:sym typeface="Abel"/>
            </a:endParaRPr>
          </a:p>
        </p:txBody>
      </p:sp>
      <p:sp>
        <p:nvSpPr>
          <p:cNvPr id="336" name="Google Shape;336;p58"/>
          <p:cNvSpPr txBox="1"/>
          <p:nvPr/>
        </p:nvSpPr>
        <p:spPr>
          <a:xfrm>
            <a:off x="6642175" y="4172375"/>
            <a:ext cx="2623500" cy="85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Sexual Assault, Dating Violence, Domestic Violence, or Stalking</a:t>
            </a:r>
            <a:endParaRPr sz="2400" dirty="0">
              <a:solidFill>
                <a:schemeClr val="dk1"/>
              </a:solidFill>
              <a:latin typeface="Abel"/>
              <a:ea typeface="Abel"/>
              <a:cs typeface="Abel"/>
              <a:sym typeface="Abel"/>
            </a:endParaRPr>
          </a:p>
        </p:txBody>
      </p:sp>
      <p:cxnSp>
        <p:nvCxnSpPr>
          <p:cNvPr id="337" name="Google Shape;337;p5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38" name="Google Shape;338;p58"/>
          <p:cNvSpPr/>
          <p:nvPr/>
        </p:nvSpPr>
        <p:spPr>
          <a:xfrm rot="10800000">
            <a:off x="5497550" y="-206525"/>
            <a:ext cx="3749700" cy="27027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58"/>
          <p:cNvSpPr txBox="1"/>
          <p:nvPr/>
        </p:nvSpPr>
        <p:spPr>
          <a:xfrm>
            <a:off x="5551778" y="-206526"/>
            <a:ext cx="3310800" cy="240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dk1"/>
                </a:solidFill>
                <a:latin typeface="Open Sans Light"/>
                <a:ea typeface="Open Sans Light"/>
                <a:cs typeface="Open Sans Light"/>
                <a:sym typeface="Open Sans Light"/>
              </a:rPr>
              <a:t>S</a:t>
            </a:r>
            <a:r>
              <a:rPr lang="en" sz="1900">
                <a:solidFill>
                  <a:schemeClr val="dk1"/>
                </a:solidFill>
                <a:latin typeface="Open Sans Light"/>
                <a:ea typeface="Open Sans Light"/>
                <a:cs typeface="Open Sans Light"/>
                <a:sym typeface="Open Sans Light"/>
              </a:rPr>
              <a:t>exual Harassment</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means conduct on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the basis of sex that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satisfies one or more of the following categories:</a:t>
            </a:r>
            <a:endParaRPr sz="1200" dirty="0">
              <a:solidFill>
                <a:schemeClr val="dk1"/>
              </a:solidFill>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B74C50A4-CC00-404E-8983-974C33705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400"/>
    </mc:Choice>
    <mc:Fallback>
      <p:transition spd="slow" advTm="5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4" y="819349"/>
            <a:ext cx="8362377" cy="428075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844021" y="43398"/>
            <a:ext cx="5214487" cy="5607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Title IX Personal Assignments in CFISD</a:t>
            </a:r>
            <a:endParaRPr sz="2400"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3" name="Picture 2">
            <a:extLst>
              <a:ext uri="{FF2B5EF4-FFF2-40B4-BE49-F238E27FC236}">
                <a16:creationId xmlns:a16="http://schemas.microsoft.com/office/drawing/2014/main" id="{D25804DA-2548-463D-BD02-E99C5EF22DBE}"/>
              </a:ext>
            </a:extLst>
          </p:cNvPr>
          <p:cNvPicPr>
            <a:picLocks noChangeAspect="1"/>
          </p:cNvPicPr>
          <p:nvPr/>
        </p:nvPicPr>
        <p:blipFill>
          <a:blip r:embed="rId5"/>
          <a:stretch>
            <a:fillRect/>
          </a:stretch>
        </p:blipFill>
        <p:spPr>
          <a:xfrm>
            <a:off x="572114" y="786190"/>
            <a:ext cx="6831104" cy="4116419"/>
          </a:xfrm>
          <a:prstGeom prst="rect">
            <a:avLst/>
          </a:prstGeom>
        </p:spPr>
      </p:pic>
      <p:pic>
        <p:nvPicPr>
          <p:cNvPr id="2" name="Audio 1">
            <a:hlinkClick r:id="" action="ppaction://media"/>
            <a:extLst>
              <a:ext uri="{FF2B5EF4-FFF2-40B4-BE49-F238E27FC236}">
                <a16:creationId xmlns:a16="http://schemas.microsoft.com/office/drawing/2014/main" id="{DB636F01-55E8-4676-A0F1-A563887B22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1730054"/>
      </p:ext>
    </p:extLst>
  </p:cSld>
  <p:clrMapOvr>
    <a:masterClrMapping/>
  </p:clrMapOvr>
  <mc:AlternateContent xmlns:mc="http://schemas.openxmlformats.org/markup-compatibility/2006">
    <mc:Choice xmlns:p14="http://schemas.microsoft.com/office/powerpoint/2010/main" Requires="p14">
      <p:transition spd="slow" p14:dur="2000" advTm="37566"/>
    </mc:Choice>
    <mc:Fallback>
      <p:transition spd="slow" advTm="3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18" y="207377"/>
            <a:ext cx="8520600" cy="572700"/>
          </a:xfrm>
        </p:spPr>
        <p:txBody>
          <a:bodyPr>
            <a:normAutofit fontScale="90000"/>
          </a:bodyPr>
          <a:lstStyle/>
          <a:p>
            <a:r>
              <a:rPr lang="en-US" dirty="0"/>
              <a:t>Basic Title IX Process </a:t>
            </a:r>
          </a:p>
        </p:txBody>
      </p:sp>
      <p:sp>
        <p:nvSpPr>
          <p:cNvPr id="4" name="Rounded Rectangle 3"/>
          <p:cNvSpPr/>
          <p:nvPr/>
        </p:nvSpPr>
        <p:spPr>
          <a:xfrm>
            <a:off x="126871"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Knowledge of Allegations of Title IX Sexual Harassment</a:t>
            </a:r>
          </a:p>
        </p:txBody>
      </p:sp>
      <p:sp>
        <p:nvSpPr>
          <p:cNvPr id="5" name="Rounded Rectangle 4"/>
          <p:cNvSpPr/>
          <p:nvPr/>
        </p:nvSpPr>
        <p:spPr>
          <a:xfrm>
            <a:off x="2383866"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Title IX Coordinator Reaches out to Complainant </a:t>
            </a:r>
          </a:p>
        </p:txBody>
      </p:sp>
      <p:sp>
        <p:nvSpPr>
          <p:cNvPr id="6" name="Rounded Rectangle 5"/>
          <p:cNvSpPr/>
          <p:nvPr/>
        </p:nvSpPr>
        <p:spPr>
          <a:xfrm>
            <a:off x="4640862"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Determination of Supportive Measures</a:t>
            </a:r>
          </a:p>
        </p:txBody>
      </p:sp>
      <p:sp>
        <p:nvSpPr>
          <p:cNvPr id="7" name="Rounded Rectangle 6"/>
          <p:cNvSpPr/>
          <p:nvPr/>
        </p:nvSpPr>
        <p:spPr>
          <a:xfrm>
            <a:off x="6897857"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Determination of Emergency Removal </a:t>
            </a:r>
          </a:p>
        </p:txBody>
      </p:sp>
      <p:sp>
        <p:nvSpPr>
          <p:cNvPr id="8" name="Rounded Rectangle 7"/>
          <p:cNvSpPr/>
          <p:nvPr/>
        </p:nvSpPr>
        <p:spPr>
          <a:xfrm>
            <a:off x="126871"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Investigation</a:t>
            </a:r>
          </a:p>
        </p:txBody>
      </p:sp>
      <p:sp>
        <p:nvSpPr>
          <p:cNvPr id="9" name="Rounded Rectangle 8"/>
          <p:cNvSpPr/>
          <p:nvPr/>
        </p:nvSpPr>
        <p:spPr>
          <a:xfrm>
            <a:off x="4626450" y="2538413"/>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Notice of Formal Complaint </a:t>
            </a:r>
          </a:p>
          <a:p>
            <a:pPr algn="ctr"/>
            <a:endParaRPr lang="en-US" sz="1050" dirty="0">
              <a:solidFill>
                <a:prstClr val="white"/>
              </a:solidFill>
            </a:endParaRPr>
          </a:p>
        </p:txBody>
      </p:sp>
      <p:sp>
        <p:nvSpPr>
          <p:cNvPr id="10" name="Rounded Rectangle 9"/>
          <p:cNvSpPr/>
          <p:nvPr/>
        </p:nvSpPr>
        <p:spPr>
          <a:xfrm>
            <a:off x="2383865"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kern="1200" dirty="0">
                <a:solidFill>
                  <a:prstClr val="white"/>
                </a:solidFill>
                <a:latin typeface="Trebuchet MS" panose="020B0603020202020204"/>
              </a:rPr>
              <a:t>Dismissal Evaluation</a:t>
            </a:r>
            <a:endParaRPr lang="en-US" sz="1050" dirty="0">
              <a:solidFill>
                <a:prstClr val="white"/>
              </a:solidFill>
            </a:endParaRPr>
          </a:p>
        </p:txBody>
      </p:sp>
      <p:sp>
        <p:nvSpPr>
          <p:cNvPr id="11" name="Rounded Rectangle 10"/>
          <p:cNvSpPr/>
          <p:nvPr/>
        </p:nvSpPr>
        <p:spPr>
          <a:xfrm>
            <a:off x="6955502"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Formal Complaint</a:t>
            </a:r>
          </a:p>
        </p:txBody>
      </p:sp>
      <p:sp>
        <p:nvSpPr>
          <p:cNvPr id="12" name="Rounded Rectangle 11"/>
          <p:cNvSpPr/>
          <p:nvPr/>
        </p:nvSpPr>
        <p:spPr>
          <a:xfrm>
            <a:off x="126871"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Written Investigation Report</a:t>
            </a:r>
          </a:p>
        </p:txBody>
      </p:sp>
      <p:sp>
        <p:nvSpPr>
          <p:cNvPr id="13" name="Rounded Rectangle 12"/>
          <p:cNvSpPr/>
          <p:nvPr/>
        </p:nvSpPr>
        <p:spPr>
          <a:xfrm>
            <a:off x="2383866"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dirty="0">
                <a:solidFill>
                  <a:prstClr val="white"/>
                </a:solidFill>
              </a:rPr>
              <a:t>Parties may Submit Written Questions and Respond to Investigation Report</a:t>
            </a:r>
            <a:r>
              <a:rPr lang="en-US" sz="1050" dirty="0">
                <a:solidFill>
                  <a:prstClr val="white"/>
                </a:solidFill>
              </a:rPr>
              <a:t>  </a:t>
            </a:r>
          </a:p>
        </p:txBody>
      </p:sp>
      <p:sp>
        <p:nvSpPr>
          <p:cNvPr id="14" name="Rounded Rectangle 13"/>
          <p:cNvSpPr/>
          <p:nvPr/>
        </p:nvSpPr>
        <p:spPr>
          <a:xfrm>
            <a:off x="4640862" y="38242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Written Determination</a:t>
            </a:r>
          </a:p>
        </p:txBody>
      </p:sp>
      <p:sp>
        <p:nvSpPr>
          <p:cNvPr id="15" name="Rounded Rectangle 14"/>
          <p:cNvSpPr/>
          <p:nvPr/>
        </p:nvSpPr>
        <p:spPr>
          <a:xfrm>
            <a:off x="6897857"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Appeal</a:t>
            </a:r>
          </a:p>
        </p:txBody>
      </p:sp>
      <p:sp>
        <p:nvSpPr>
          <p:cNvPr id="16" name="Right Arrow 15"/>
          <p:cNvSpPr/>
          <p:nvPr/>
        </p:nvSpPr>
        <p:spPr>
          <a:xfrm>
            <a:off x="1643063"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8" name="Right Arrow 17"/>
          <p:cNvSpPr/>
          <p:nvPr/>
        </p:nvSpPr>
        <p:spPr>
          <a:xfrm>
            <a:off x="3910786"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9" name="Right Arrow 18"/>
          <p:cNvSpPr/>
          <p:nvPr/>
        </p:nvSpPr>
        <p:spPr>
          <a:xfrm>
            <a:off x="6167781"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0" name="Right Arrow 19"/>
          <p:cNvSpPr/>
          <p:nvPr/>
        </p:nvSpPr>
        <p:spPr>
          <a:xfrm rot="10800000">
            <a:off x="6214699"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1" name="Right Arrow 20"/>
          <p:cNvSpPr/>
          <p:nvPr/>
        </p:nvSpPr>
        <p:spPr>
          <a:xfrm rot="10800000">
            <a:off x="3885647" y="2700337"/>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2" name="Right Arrow 21"/>
          <p:cNvSpPr/>
          <p:nvPr/>
        </p:nvSpPr>
        <p:spPr>
          <a:xfrm rot="10800000">
            <a:off x="1643063"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3" name="Right Arrow 22"/>
          <p:cNvSpPr/>
          <p:nvPr/>
        </p:nvSpPr>
        <p:spPr>
          <a:xfrm>
            <a:off x="1653790" y="4012406"/>
            <a:ext cx="7020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4" name="Right Arrow 23"/>
          <p:cNvSpPr/>
          <p:nvPr/>
        </p:nvSpPr>
        <p:spPr>
          <a:xfrm>
            <a:off x="3919832" y="4021930"/>
            <a:ext cx="7012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6" name="Right Arrow 25"/>
          <p:cNvSpPr/>
          <p:nvPr/>
        </p:nvSpPr>
        <p:spPr>
          <a:xfrm>
            <a:off x="6167782" y="4012406"/>
            <a:ext cx="719348"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0" name="Down Arrow 29"/>
          <p:cNvSpPr/>
          <p:nvPr/>
        </p:nvSpPr>
        <p:spPr>
          <a:xfrm>
            <a:off x="7413065" y="2057400"/>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1" name="Down Arrow 30"/>
          <p:cNvSpPr/>
          <p:nvPr/>
        </p:nvSpPr>
        <p:spPr>
          <a:xfrm>
            <a:off x="642079" y="3350419"/>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 name="TextBox 2"/>
          <p:cNvSpPr txBox="1"/>
          <p:nvPr/>
        </p:nvSpPr>
        <p:spPr>
          <a:xfrm>
            <a:off x="1950578" y="1003943"/>
            <a:ext cx="2418634" cy="246221"/>
          </a:xfrm>
          <a:prstGeom prst="rect">
            <a:avLst/>
          </a:prstGeom>
          <a:noFill/>
        </p:spPr>
        <p:txBody>
          <a:bodyPr wrap="square" rtlCol="0">
            <a:spAutoFit/>
          </a:bodyPr>
          <a:lstStyle/>
          <a:p>
            <a:pPr algn="ctr"/>
            <a:r>
              <a:rPr lang="en-US" sz="1000" dirty="0"/>
              <a:t>Campus Title IX Coordinator </a:t>
            </a:r>
          </a:p>
        </p:txBody>
      </p:sp>
      <p:sp>
        <p:nvSpPr>
          <p:cNvPr id="27" name="TextBox 26"/>
          <p:cNvSpPr txBox="1"/>
          <p:nvPr/>
        </p:nvSpPr>
        <p:spPr>
          <a:xfrm>
            <a:off x="4491318" y="993707"/>
            <a:ext cx="1845487" cy="246221"/>
          </a:xfrm>
          <a:prstGeom prst="rect">
            <a:avLst/>
          </a:prstGeom>
          <a:noFill/>
        </p:spPr>
        <p:txBody>
          <a:bodyPr wrap="square" rtlCol="0">
            <a:spAutoFit/>
          </a:bodyPr>
          <a:lstStyle/>
          <a:p>
            <a:pPr algn="ctr"/>
            <a:r>
              <a:rPr lang="en-US" sz="1000" dirty="0"/>
              <a:t> Campus Title IX Coordinator </a:t>
            </a:r>
          </a:p>
        </p:txBody>
      </p:sp>
      <p:sp>
        <p:nvSpPr>
          <p:cNvPr id="28" name="TextBox 27"/>
          <p:cNvSpPr txBox="1"/>
          <p:nvPr/>
        </p:nvSpPr>
        <p:spPr>
          <a:xfrm>
            <a:off x="6761181" y="1001804"/>
            <a:ext cx="1796527" cy="246221"/>
          </a:xfrm>
          <a:prstGeom prst="rect">
            <a:avLst/>
          </a:prstGeom>
          <a:noFill/>
        </p:spPr>
        <p:txBody>
          <a:bodyPr wrap="square" rtlCol="0">
            <a:spAutoFit/>
          </a:bodyPr>
          <a:lstStyle/>
          <a:p>
            <a:pPr algn="ctr"/>
            <a:r>
              <a:rPr lang="en-US" sz="1000" dirty="0"/>
              <a:t>Campus Title IX Coordinator </a:t>
            </a:r>
          </a:p>
        </p:txBody>
      </p:sp>
      <p:sp>
        <p:nvSpPr>
          <p:cNvPr id="17" name="TextBox 16"/>
          <p:cNvSpPr txBox="1"/>
          <p:nvPr/>
        </p:nvSpPr>
        <p:spPr>
          <a:xfrm>
            <a:off x="7091796" y="4643438"/>
            <a:ext cx="1192357" cy="246221"/>
          </a:xfrm>
          <a:prstGeom prst="rect">
            <a:avLst/>
          </a:prstGeom>
          <a:noFill/>
        </p:spPr>
        <p:txBody>
          <a:bodyPr wrap="square" rtlCol="0">
            <a:spAutoFit/>
          </a:bodyPr>
          <a:lstStyle/>
          <a:p>
            <a:pPr algn="ctr"/>
            <a:r>
              <a:rPr lang="en-US" sz="1000" dirty="0"/>
              <a:t>Appeal Officer</a:t>
            </a:r>
          </a:p>
        </p:txBody>
      </p:sp>
      <p:sp>
        <p:nvSpPr>
          <p:cNvPr id="25" name="TextBox 24"/>
          <p:cNvSpPr txBox="1"/>
          <p:nvPr/>
        </p:nvSpPr>
        <p:spPr>
          <a:xfrm>
            <a:off x="4761634" y="4681538"/>
            <a:ext cx="1231323" cy="246221"/>
          </a:xfrm>
          <a:prstGeom prst="rect">
            <a:avLst/>
          </a:prstGeom>
          <a:noFill/>
        </p:spPr>
        <p:txBody>
          <a:bodyPr wrap="square" rtlCol="0">
            <a:spAutoFit/>
          </a:bodyPr>
          <a:lstStyle/>
          <a:p>
            <a:pPr algn="ctr"/>
            <a:r>
              <a:rPr lang="en-US" sz="1000" dirty="0"/>
              <a:t>Decisionmaker</a:t>
            </a:r>
          </a:p>
        </p:txBody>
      </p:sp>
      <p:sp>
        <p:nvSpPr>
          <p:cNvPr id="32" name="TextBox 31"/>
          <p:cNvSpPr txBox="1"/>
          <p:nvPr/>
        </p:nvSpPr>
        <p:spPr>
          <a:xfrm>
            <a:off x="2526301" y="4681538"/>
            <a:ext cx="1231323" cy="246221"/>
          </a:xfrm>
          <a:prstGeom prst="rect">
            <a:avLst/>
          </a:prstGeom>
          <a:noFill/>
        </p:spPr>
        <p:txBody>
          <a:bodyPr wrap="square" rtlCol="0">
            <a:spAutoFit/>
          </a:bodyPr>
          <a:lstStyle/>
          <a:p>
            <a:pPr algn="ctr"/>
            <a:r>
              <a:rPr lang="en-US" sz="1000" dirty="0"/>
              <a:t>Decisionmaker</a:t>
            </a:r>
          </a:p>
        </p:txBody>
      </p:sp>
      <p:sp>
        <p:nvSpPr>
          <p:cNvPr id="34" name="TextBox 33"/>
          <p:cNvSpPr txBox="1"/>
          <p:nvPr/>
        </p:nvSpPr>
        <p:spPr>
          <a:xfrm>
            <a:off x="393996" y="4663787"/>
            <a:ext cx="981941" cy="246221"/>
          </a:xfrm>
          <a:prstGeom prst="rect">
            <a:avLst/>
          </a:prstGeom>
          <a:noFill/>
        </p:spPr>
        <p:txBody>
          <a:bodyPr wrap="square" rtlCol="0">
            <a:spAutoFit/>
          </a:bodyPr>
          <a:lstStyle/>
          <a:p>
            <a:pPr algn="ctr"/>
            <a:r>
              <a:rPr lang="en-US" sz="1000" dirty="0"/>
              <a:t>Investigator</a:t>
            </a:r>
          </a:p>
        </p:txBody>
      </p:sp>
      <p:sp>
        <p:nvSpPr>
          <p:cNvPr id="35" name="TextBox 34"/>
          <p:cNvSpPr txBox="1"/>
          <p:nvPr/>
        </p:nvSpPr>
        <p:spPr>
          <a:xfrm>
            <a:off x="393996" y="2305051"/>
            <a:ext cx="981941" cy="246221"/>
          </a:xfrm>
          <a:prstGeom prst="rect">
            <a:avLst/>
          </a:prstGeom>
          <a:noFill/>
        </p:spPr>
        <p:txBody>
          <a:bodyPr wrap="square" rtlCol="0">
            <a:spAutoFit/>
          </a:bodyPr>
          <a:lstStyle/>
          <a:p>
            <a:pPr algn="ctr"/>
            <a:r>
              <a:rPr lang="en-US" sz="1000" dirty="0"/>
              <a:t>Investigator</a:t>
            </a:r>
          </a:p>
        </p:txBody>
      </p:sp>
      <p:sp>
        <p:nvSpPr>
          <p:cNvPr id="36" name="TextBox 35"/>
          <p:cNvSpPr txBox="1"/>
          <p:nvPr/>
        </p:nvSpPr>
        <p:spPr>
          <a:xfrm>
            <a:off x="2208710" y="2302443"/>
            <a:ext cx="1844885" cy="246221"/>
          </a:xfrm>
          <a:prstGeom prst="rect">
            <a:avLst/>
          </a:prstGeom>
          <a:noFill/>
        </p:spPr>
        <p:txBody>
          <a:bodyPr wrap="square" rtlCol="0">
            <a:spAutoFit/>
          </a:bodyPr>
          <a:lstStyle/>
          <a:p>
            <a:pPr algn="ctr"/>
            <a:r>
              <a:rPr lang="en-US" sz="1000" dirty="0"/>
              <a:t>Campus Title IX Coordinator </a:t>
            </a:r>
          </a:p>
        </p:txBody>
      </p:sp>
      <p:sp>
        <p:nvSpPr>
          <p:cNvPr id="37" name="TextBox 36"/>
          <p:cNvSpPr txBox="1"/>
          <p:nvPr/>
        </p:nvSpPr>
        <p:spPr>
          <a:xfrm>
            <a:off x="4369212" y="2321276"/>
            <a:ext cx="1844885" cy="246221"/>
          </a:xfrm>
          <a:prstGeom prst="rect">
            <a:avLst/>
          </a:prstGeom>
          <a:noFill/>
        </p:spPr>
        <p:txBody>
          <a:bodyPr wrap="square" rtlCol="0">
            <a:spAutoFit/>
          </a:bodyPr>
          <a:lstStyle/>
          <a:p>
            <a:pPr algn="ctr"/>
            <a:r>
              <a:rPr lang="en-US" sz="1000" dirty="0"/>
              <a:t>Campus Title IX Coordinator </a:t>
            </a:r>
          </a:p>
        </p:txBody>
      </p:sp>
      <p:pic>
        <p:nvPicPr>
          <p:cNvPr id="29" name="Audio 28">
            <a:hlinkClick r:id="" action="ppaction://media"/>
            <a:extLst>
              <a:ext uri="{FF2B5EF4-FFF2-40B4-BE49-F238E27FC236}">
                <a16:creationId xmlns:a16="http://schemas.microsoft.com/office/drawing/2014/main" id="{6F033114-3933-460A-AA63-ECA74A3AB8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4288926397"/>
      </p:ext>
    </p:extLst>
  </p:cSld>
  <p:clrMapOvr>
    <a:masterClrMapping/>
  </p:clrMapOvr>
  <mc:AlternateContent xmlns:mc="http://schemas.openxmlformats.org/markup-compatibility/2006">
    <mc:Choice xmlns:p14="http://schemas.microsoft.com/office/powerpoint/2010/main" Requires="p14">
      <p:transition spd="slow" p14:dur="2000" advTm="65406"/>
    </mc:Choice>
    <mc:Fallback>
      <p:transition spd="slow" advTm="6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3" y="113824"/>
            <a:ext cx="38673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Role of Title IX Coordinators </a:t>
            </a:r>
            <a:endParaRPr dirty="0"/>
          </a:p>
        </p:txBody>
      </p:sp>
      <p:sp>
        <p:nvSpPr>
          <p:cNvPr id="534" name="Google Shape;534;p72"/>
          <p:cNvSpPr txBox="1">
            <a:spLocks noGrp="1"/>
          </p:cNvSpPr>
          <p:nvPr>
            <p:ph type="subTitle" idx="1"/>
          </p:nvPr>
        </p:nvSpPr>
        <p:spPr>
          <a:xfrm>
            <a:off x="274900" y="971224"/>
            <a:ext cx="4047300" cy="41722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dirty="0"/>
              <a:t>The role of  Campus Title IX </a:t>
            </a:r>
          </a:p>
          <a:p>
            <a:pPr marL="0" lvl="0" indent="0" algn="l" rtl="0">
              <a:spcBef>
                <a:spcPts val="0"/>
              </a:spcBef>
              <a:spcAft>
                <a:spcPts val="0"/>
              </a:spcAft>
              <a:buNone/>
            </a:pPr>
            <a:r>
              <a:rPr lang="en" sz="1700" dirty="0"/>
              <a:t>Coordinator includes: </a:t>
            </a:r>
            <a:endParaRPr sz="1700" dirty="0"/>
          </a:p>
          <a:p>
            <a:pPr marL="457200" lvl="0" indent="-336550" algn="l" rtl="0">
              <a:spcBef>
                <a:spcPts val="0"/>
              </a:spcBef>
              <a:spcAft>
                <a:spcPts val="0"/>
              </a:spcAft>
              <a:buSzPts val="1700"/>
              <a:buChar char="➔"/>
            </a:pPr>
            <a:r>
              <a:rPr lang="en-US" sz="1700" dirty="0"/>
              <a:t>Receive complaints of alleged sexual harassment</a:t>
            </a:r>
          </a:p>
          <a:p>
            <a:pPr marL="457200" lvl="0" indent="-336550" algn="l" rtl="0">
              <a:spcBef>
                <a:spcPts val="0"/>
              </a:spcBef>
              <a:spcAft>
                <a:spcPts val="0"/>
              </a:spcAft>
              <a:buSzPts val="1700"/>
              <a:buChar char="➔"/>
            </a:pPr>
            <a:r>
              <a:rPr lang="en-US" sz="1700" dirty="0"/>
              <a:t>Advise complainants of availability of supportive measures</a:t>
            </a:r>
          </a:p>
          <a:p>
            <a:pPr marL="457200" lvl="0" indent="-336550" algn="l" rtl="0">
              <a:spcBef>
                <a:spcPts val="0"/>
              </a:spcBef>
              <a:spcAft>
                <a:spcPts val="0"/>
              </a:spcAft>
              <a:buSzPts val="1700"/>
              <a:buChar char="➔"/>
            </a:pPr>
            <a:r>
              <a:rPr lang="en-US" sz="1700" dirty="0"/>
              <a:t>Explain to the complainant the process for filing a formal complaint</a:t>
            </a:r>
          </a:p>
          <a:p>
            <a:pPr marL="457200" lvl="0" indent="-336550" algn="l" rtl="0">
              <a:spcBef>
                <a:spcPts val="0"/>
              </a:spcBef>
              <a:spcAft>
                <a:spcPts val="0"/>
              </a:spcAft>
              <a:buSzPts val="1700"/>
              <a:buChar char="➔"/>
            </a:pPr>
            <a:r>
              <a:rPr lang="en" sz="1700" dirty="0"/>
              <a:t> </a:t>
            </a:r>
            <a:r>
              <a:rPr lang="en-US" sz="1700" dirty="0"/>
              <a:t>Potentially sign a formal complaint of harassment, if needed</a:t>
            </a:r>
            <a:endParaRPr sz="1700" dirty="0"/>
          </a:p>
          <a:p>
            <a:pPr marL="457200" lvl="0" indent="-336550" algn="l" rtl="0">
              <a:spcBef>
                <a:spcPts val="0"/>
              </a:spcBef>
              <a:spcAft>
                <a:spcPts val="0"/>
              </a:spcAft>
              <a:buSzPts val="1700"/>
              <a:buChar char="➔"/>
            </a:pPr>
            <a:r>
              <a:rPr lang="en-US" sz="1700" dirty="0"/>
              <a:t>Implement supportive measures, monitor and adjust as needed</a:t>
            </a:r>
          </a:p>
          <a:p>
            <a:pPr indent="-336550">
              <a:buSzPts val="1700"/>
              <a:buFont typeface="Open Sans Light"/>
              <a:buChar char="➔"/>
            </a:pPr>
            <a:r>
              <a:rPr lang="en-US" sz="1800" dirty="0">
                <a:latin typeface="Open Sans Light"/>
                <a:ea typeface="Open Sans Light"/>
                <a:cs typeface="Open Sans Light"/>
                <a:sym typeface="Open Sans Light"/>
              </a:rPr>
              <a:t>Overseeing the formal complaint  process</a:t>
            </a:r>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Person on busy street"/>
          <p:cNvPicPr preferRelativeResize="0"/>
          <p:nvPr/>
        </p:nvPicPr>
        <p:blipFill>
          <a:blip r:embed="rId5"/>
          <a:srcRect t="1756" b="1756"/>
          <a:stretch/>
        </p:blipFill>
        <p:spPr>
          <a:xfrm>
            <a:off x="5554430" y="-44206"/>
            <a:ext cx="4468344" cy="3364210"/>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sp>
        <p:nvSpPr>
          <p:cNvPr id="539" name="Google Shape;539;p72"/>
          <p:cNvSpPr txBox="1"/>
          <p:nvPr/>
        </p:nvSpPr>
        <p:spPr>
          <a:xfrm>
            <a:off x="4419997" y="3592669"/>
            <a:ext cx="3702027"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Open Sans Light"/>
                <a:ea typeface="Open Sans Light"/>
                <a:cs typeface="Open Sans Light"/>
                <a:sym typeface="Open Sans Light"/>
              </a:rPr>
              <a:t>District must designate and authorize at least one District Title IX Coordinator (Dr. Deborah Stewart)</a:t>
            </a:r>
          </a:p>
          <a:p>
            <a:pPr marL="0" lvl="0" indent="0" algn="l" rtl="0">
              <a:spcBef>
                <a:spcPts val="0"/>
              </a:spcBef>
              <a:spcAft>
                <a:spcPts val="0"/>
              </a:spcAft>
              <a:buNone/>
            </a:pPr>
            <a:endParaRPr lang="en-US" sz="1200" dirty="0">
              <a:latin typeface="Open Sans Light"/>
              <a:ea typeface="Open Sans Light"/>
              <a:cs typeface="Open Sans Light"/>
              <a:sym typeface="Open Sans Light"/>
            </a:endParaRPr>
          </a:p>
          <a:p>
            <a:pPr marL="0" lvl="0" indent="0" algn="l" rtl="0">
              <a:spcBef>
                <a:spcPts val="0"/>
              </a:spcBef>
              <a:spcAft>
                <a:spcPts val="0"/>
              </a:spcAft>
              <a:buNone/>
            </a:pPr>
            <a:r>
              <a:rPr lang="en-US" sz="1200" dirty="0">
                <a:latin typeface="Open Sans Light"/>
                <a:ea typeface="Open Sans Light"/>
                <a:cs typeface="Open Sans Light"/>
                <a:sym typeface="Open Sans Light"/>
              </a:rPr>
              <a:t>May also designate additional employees to serve as “Deputy Title IX Coordinators” which we call the Campus Title IX coordinators at every campus</a:t>
            </a:r>
          </a:p>
        </p:txBody>
      </p:sp>
      <p:pic>
        <p:nvPicPr>
          <p:cNvPr id="2" name="Audio 1">
            <a:hlinkClick r:id="" action="ppaction://media"/>
            <a:extLst>
              <a:ext uri="{FF2B5EF4-FFF2-40B4-BE49-F238E27FC236}">
                <a16:creationId xmlns:a16="http://schemas.microsoft.com/office/drawing/2014/main" id="{1D3E6B0D-BECC-46BB-B962-F630560FF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931"/>
    </mc:Choice>
    <mc:Fallback>
      <p:transition spd="slow" advTm="3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5"/>
          <p:cNvSpPr txBox="1">
            <a:spLocks noGrp="1"/>
          </p:cNvSpPr>
          <p:nvPr>
            <p:ph type="ctrTitle"/>
          </p:nvPr>
        </p:nvSpPr>
        <p:spPr>
          <a:xfrm>
            <a:off x="975475" y="52050"/>
            <a:ext cx="7951800" cy="5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Title IX Coordinator’s Response to Allegations of Sexual Harassment</a:t>
            </a:r>
            <a:endParaRPr dirty="0"/>
          </a:p>
        </p:txBody>
      </p:sp>
      <p:sp>
        <p:nvSpPr>
          <p:cNvPr id="567" name="Google Shape;567;p75"/>
          <p:cNvSpPr txBox="1">
            <a:spLocks noGrp="1"/>
          </p:cNvSpPr>
          <p:nvPr>
            <p:ph type="subTitle" idx="4"/>
          </p:nvPr>
        </p:nvSpPr>
        <p:spPr>
          <a:xfrm>
            <a:off x="542100" y="3772050"/>
            <a:ext cx="3854100" cy="124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If a formal complaint is not filed, </a:t>
            </a:r>
            <a:r>
              <a:rPr lang="en-US" sz="1500" dirty="0"/>
              <a:t>the Campus Title IX Coordinator is still required to engage in this outreach.</a:t>
            </a:r>
            <a:endParaRPr lang="en-US" sz="1600" dirty="0"/>
          </a:p>
          <a:p>
            <a:pPr marL="0" lvl="0" indent="0" algn="r" rtl="0">
              <a:spcBef>
                <a:spcPts val="0"/>
              </a:spcBef>
              <a:spcAft>
                <a:spcPts val="0"/>
              </a:spcAft>
              <a:buNone/>
            </a:pPr>
            <a:endParaRPr dirty="0"/>
          </a:p>
        </p:txBody>
      </p:sp>
      <p:sp>
        <p:nvSpPr>
          <p:cNvPr id="568" name="Google Shape;568;p75"/>
          <p:cNvSpPr txBox="1">
            <a:spLocks noGrp="1"/>
          </p:cNvSpPr>
          <p:nvPr>
            <p:ph type="subTitle" idx="1"/>
          </p:nvPr>
        </p:nvSpPr>
        <p:spPr>
          <a:xfrm>
            <a:off x="4527750" y="1152750"/>
            <a:ext cx="4498200" cy="244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lvl="0" indent="-317500">
              <a:buSzPts val="1400"/>
              <a:buChar char="➔"/>
            </a:pPr>
            <a:r>
              <a:rPr lang="en-US" sz="1400" dirty="0"/>
              <a:t>Explain:</a:t>
            </a:r>
          </a:p>
          <a:p>
            <a:pPr marL="914400" lvl="0" indent="-317500">
              <a:buSzPts val="1400"/>
              <a:buChar char="➢"/>
            </a:pPr>
            <a:r>
              <a:rPr lang="en-US" sz="1400" dirty="0"/>
              <a:t>The right to file a formal complaint</a:t>
            </a:r>
          </a:p>
          <a:p>
            <a:pPr marL="914400" lvl="0" indent="-330200">
              <a:buSzPts val="1600"/>
              <a:buChar char="➢"/>
            </a:pPr>
            <a:r>
              <a:rPr lang="en-US" sz="1400" dirty="0"/>
              <a:t>Process for filing a formal complaint</a:t>
            </a:r>
            <a:r>
              <a:rPr lang="en-US" sz="1500" dirty="0"/>
              <a:t> </a:t>
            </a:r>
          </a:p>
          <a:p>
            <a:pPr marL="914400" lvl="0" indent="-317500">
              <a:buSzPts val="1400"/>
              <a:buChar char="➢"/>
            </a:pPr>
            <a:r>
              <a:rPr lang="en-US" sz="1400" dirty="0">
                <a:solidFill>
                  <a:srgbClr val="2E1B11"/>
                </a:solidFill>
              </a:rPr>
              <a:t>F</a:t>
            </a:r>
            <a:r>
              <a:rPr kumimoji="0" lang="en-US" sz="14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ormal complaint</a:t>
            </a:r>
            <a:r>
              <a:rPr lang="en-US" sz="1400" dirty="0"/>
              <a:t> process</a:t>
            </a:r>
            <a:endParaRPr lang="en-US" sz="1600" dirty="0"/>
          </a:p>
          <a:p>
            <a:pPr indent="-317500">
              <a:buSzPts val="1400"/>
              <a:buFont typeface="Open Sans Light"/>
              <a:buChar char="➔"/>
            </a:pPr>
            <a:r>
              <a:rPr lang="en-US" sz="1400" dirty="0"/>
              <a:t>Discuss the availability of supportive measures whether or not a formal complaint is filed</a:t>
            </a:r>
            <a:endParaRPr lang="en-US" sz="2000" dirty="0"/>
          </a:p>
          <a:p>
            <a:pPr marL="457200" lvl="0" indent="-317500" algn="l" rtl="0">
              <a:spcBef>
                <a:spcPts val="0"/>
              </a:spcBef>
              <a:spcAft>
                <a:spcPts val="0"/>
              </a:spcAft>
              <a:buSzPts val="1400"/>
              <a:buChar char="➔"/>
            </a:pPr>
            <a:r>
              <a:rPr lang="en" sz="1400" dirty="0"/>
              <a:t>Consider the complainant’s wishes with respect to supportive measures</a:t>
            </a:r>
          </a:p>
          <a:p>
            <a:pPr marL="457200" lvl="0" indent="-317500" algn="l" rtl="0">
              <a:spcBef>
                <a:spcPts val="0"/>
              </a:spcBef>
              <a:spcAft>
                <a:spcPts val="0"/>
              </a:spcAft>
              <a:buSzPts val="1400"/>
              <a:buChar char="➔"/>
            </a:pPr>
            <a:r>
              <a:rPr lang="en-US" sz="1400" dirty="0"/>
              <a:t>Document the supportive measures offered and what will be implemented</a:t>
            </a:r>
          </a:p>
          <a:p>
            <a:pPr marL="457200" lvl="0" indent="-317500" algn="l" rtl="0">
              <a:spcBef>
                <a:spcPts val="0"/>
              </a:spcBef>
              <a:spcAft>
                <a:spcPts val="0"/>
              </a:spcAft>
              <a:buSzPts val="1400"/>
              <a:buChar char="➔"/>
            </a:pPr>
            <a:endParaRPr sz="1400" dirty="0"/>
          </a:p>
          <a:p>
            <a:pPr marL="0" lvl="0" indent="0" algn="l" rtl="0">
              <a:spcBef>
                <a:spcPts val="0"/>
              </a:spcBef>
              <a:spcAft>
                <a:spcPts val="0"/>
              </a:spcAft>
              <a:buNone/>
            </a:pPr>
            <a:endParaRPr sz="1500" dirty="0"/>
          </a:p>
        </p:txBody>
      </p:sp>
      <p:pic>
        <p:nvPicPr>
          <p:cNvPr id="569" name="Google Shape;569;p75"/>
          <p:cNvPicPr preferRelativeResize="0"/>
          <p:nvPr/>
        </p:nvPicPr>
        <p:blipFill rotWithShape="1">
          <a:blip r:embed="rId5">
            <a:alphaModFix/>
          </a:blip>
          <a:srcRect t="20109" b="20109"/>
          <a:stretch/>
        </p:blipFill>
        <p:spPr>
          <a:xfrm flipH="1">
            <a:off x="5302050" y="3669825"/>
            <a:ext cx="4572000" cy="1708200"/>
          </a:xfrm>
          <a:prstGeom prst="snip1Rect">
            <a:avLst>
              <a:gd name="adj" fmla="val 16667"/>
            </a:avLst>
          </a:prstGeom>
          <a:noFill/>
          <a:ln>
            <a:noFill/>
          </a:ln>
        </p:spPr>
      </p:pic>
      <p:pic>
        <p:nvPicPr>
          <p:cNvPr id="570" name="Google Shape;570;p75"/>
          <p:cNvPicPr preferRelativeResize="0"/>
          <p:nvPr/>
        </p:nvPicPr>
        <p:blipFill rotWithShape="1">
          <a:blip r:embed="rId6">
            <a:alphaModFix/>
          </a:blip>
          <a:srcRect t="20109" b="20109"/>
          <a:stretch/>
        </p:blipFill>
        <p:spPr>
          <a:xfrm rot="10800000" flipH="1">
            <a:off x="-867575" y="1559552"/>
            <a:ext cx="4572000" cy="1957200"/>
          </a:xfrm>
          <a:prstGeom prst="snip1Rect">
            <a:avLst>
              <a:gd name="adj" fmla="val 16667"/>
            </a:avLst>
          </a:prstGeom>
          <a:noFill/>
          <a:ln>
            <a:noFill/>
          </a:ln>
        </p:spPr>
      </p:pic>
      <p:cxnSp>
        <p:nvCxnSpPr>
          <p:cNvPr id="571" name="Google Shape;571;p75"/>
          <p:cNvCxnSpPr/>
          <p:nvPr/>
        </p:nvCxnSpPr>
        <p:spPr>
          <a:xfrm>
            <a:off x="772325" y="-23800"/>
            <a:ext cx="12900" cy="1129800"/>
          </a:xfrm>
          <a:prstGeom prst="straightConnector1">
            <a:avLst/>
          </a:prstGeom>
          <a:noFill/>
          <a:ln w="19050" cap="flat" cmpd="sng">
            <a:solidFill>
              <a:schemeClr val="accent1"/>
            </a:solidFill>
            <a:prstDash val="solid"/>
            <a:round/>
            <a:headEnd type="none" w="med" len="med"/>
            <a:tailEnd type="none" w="med" len="med"/>
          </a:ln>
        </p:spPr>
      </p:cxnSp>
      <p:cxnSp>
        <p:nvCxnSpPr>
          <p:cNvPr id="572" name="Google Shape;572;p75"/>
          <p:cNvCxnSpPr/>
          <p:nvPr/>
        </p:nvCxnSpPr>
        <p:spPr>
          <a:xfrm rot="10800000">
            <a:off x="2308353" y="2462400"/>
            <a:ext cx="2219400" cy="0"/>
          </a:xfrm>
          <a:prstGeom prst="straightConnector1">
            <a:avLst/>
          </a:prstGeom>
          <a:noFill/>
          <a:ln w="19050" cap="flat" cmpd="sng">
            <a:solidFill>
              <a:schemeClr val="accent1"/>
            </a:solidFill>
            <a:prstDash val="solid"/>
            <a:round/>
            <a:headEnd type="none" w="med" len="med"/>
            <a:tailEnd type="none" w="med" len="med"/>
          </a:ln>
        </p:spPr>
      </p:cxnSp>
      <p:cxnSp>
        <p:nvCxnSpPr>
          <p:cNvPr id="573" name="Google Shape;573;p75"/>
          <p:cNvCxnSpPr/>
          <p:nvPr/>
        </p:nvCxnSpPr>
        <p:spPr>
          <a:xfrm>
            <a:off x="4527750" y="4395588"/>
            <a:ext cx="2140200" cy="0"/>
          </a:xfrm>
          <a:prstGeom prst="straightConnector1">
            <a:avLst/>
          </a:prstGeom>
          <a:noFill/>
          <a:ln w="19050" cap="flat" cmpd="sng">
            <a:solidFill>
              <a:schemeClr val="accent1"/>
            </a:solidFill>
            <a:prstDash val="solid"/>
            <a:round/>
            <a:headEnd type="none" w="med" len="med"/>
            <a:tailEnd type="none" w="med" len="med"/>
          </a:ln>
        </p:spPr>
      </p:cxnSp>
      <p:sp>
        <p:nvSpPr>
          <p:cNvPr id="574" name="Google Shape;574;p75"/>
          <p:cNvSpPr txBox="1"/>
          <p:nvPr/>
        </p:nvSpPr>
        <p:spPr>
          <a:xfrm>
            <a:off x="962575" y="627149"/>
            <a:ext cx="763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dk1"/>
                </a:solidFill>
                <a:latin typeface="Open Sans Light"/>
                <a:ea typeface="Open Sans Light"/>
                <a:cs typeface="Open Sans Light"/>
                <a:sym typeface="Open Sans Light"/>
              </a:rPr>
              <a:t>Once allegations of sexual harassment are reported, the Campus Title IX Coordinator will promptly contact the complainant (the alleged victim) to: </a:t>
            </a:r>
            <a:endParaRPr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89528ECA-4D8E-4139-9EC5-4AFBF6767B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528"/>
    </mc:Choice>
    <mc:Fallback>
      <p:transition spd="slow" advTm="3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5082</TotalTime>
  <Words>5716</Words>
  <Application>Microsoft Office PowerPoint</Application>
  <PresentationFormat>On-screen Show (16:9)</PresentationFormat>
  <Paragraphs>395</Paragraphs>
  <Slides>25</Slides>
  <Notes>25</Notes>
  <HiddenSlides>0</HiddenSlides>
  <MMClips>24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Open Sans</vt:lpstr>
      <vt:lpstr>Fira Sans Extra Condensed Medium</vt:lpstr>
      <vt:lpstr>Trebuchet MS</vt:lpstr>
      <vt:lpstr>Abel</vt:lpstr>
      <vt:lpstr>Calibri</vt:lpstr>
      <vt:lpstr>Open Sans Light</vt:lpstr>
      <vt:lpstr>Open Sans SemiBold</vt:lpstr>
      <vt:lpstr>Catamaran Thin</vt:lpstr>
      <vt:lpstr>Arial</vt:lpstr>
      <vt:lpstr>Architecture Studio by Slidesgo</vt:lpstr>
      <vt:lpstr>Architecture Studio by Slidesgo</vt:lpstr>
      <vt:lpstr>Title IX Sexual Harassment</vt:lpstr>
      <vt:lpstr>Title IX Overview</vt:lpstr>
      <vt:lpstr>Overview of Regulations</vt:lpstr>
      <vt:lpstr>Schools Resposne Obligations</vt:lpstr>
      <vt:lpstr>Sexual Harassment </vt:lpstr>
      <vt:lpstr>Title IX Personal Assignments in CFISD</vt:lpstr>
      <vt:lpstr>Basic Title IX Process </vt:lpstr>
      <vt:lpstr>Role of Title IX Coordinators </vt:lpstr>
      <vt:lpstr>Title IX Coordinator’s Response to Allegations of Sexual Harassment</vt:lpstr>
      <vt:lpstr>Understanding Supportive Measures  </vt:lpstr>
      <vt:lpstr>Emergency Removal/ Administrative Leave</vt:lpstr>
      <vt:lpstr>Understanding Formal Complaints </vt:lpstr>
      <vt:lpstr>Understanding Formal Complaints Notice of Allegations </vt:lpstr>
      <vt:lpstr>Understanding Formal Complaints Response and Dismissal  </vt:lpstr>
      <vt:lpstr>The Formal Complaint Process Requirements</vt:lpstr>
      <vt:lpstr>Conducting an Investigation </vt:lpstr>
      <vt:lpstr>Formal Complaint Process: Investigation Requirements</vt:lpstr>
      <vt:lpstr>Formal Complaint Process: Opportunity for  Review Evidence </vt:lpstr>
      <vt:lpstr>Written Determination  Requirements</vt:lpstr>
      <vt:lpstr>Appeals  </vt:lpstr>
      <vt:lpstr>Appeal Officer Role/ Appeal Process </vt:lpstr>
      <vt:lpstr>Informal Resolution Requirements</vt:lpstr>
      <vt:lpstr>Informal Resolution Requirements</vt:lpstr>
      <vt:lpstr>PowerPoint Presentation</vt:lpstr>
      <vt:lpstr>Record Keeping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Sexual Harassment Regulations</dc:title>
  <dc:creator>Harry Wright</dc:creator>
  <cp:lastModifiedBy>Joel Weckerly</cp:lastModifiedBy>
  <cp:revision>168</cp:revision>
  <cp:lastPrinted>2022-10-11T01:23:47Z</cp:lastPrinted>
  <dcterms:modified xsi:type="dcterms:W3CDTF">2022-10-20T21:19:33Z</dcterms:modified>
</cp:coreProperties>
</file>