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4044" r:id="rId2"/>
    <p:sldMasterId id="2147484068" r:id="rId3"/>
    <p:sldMasterId id="2147484086" r:id="rId4"/>
    <p:sldMasterId id="2147484098" r:id="rId5"/>
    <p:sldMasterId id="2147484110" r:id="rId6"/>
    <p:sldMasterId id="2147484122" r:id="rId7"/>
    <p:sldMasterId id="2147484134" r:id="rId8"/>
  </p:sldMasterIdLst>
  <p:notesMasterIdLst>
    <p:notesMasterId r:id="rId56"/>
  </p:notesMasterIdLst>
  <p:handoutMasterIdLst>
    <p:handoutMasterId r:id="rId57"/>
  </p:handoutMasterIdLst>
  <p:sldIdLst>
    <p:sldId id="486" r:id="rId9"/>
    <p:sldId id="487" r:id="rId10"/>
    <p:sldId id="522" r:id="rId11"/>
    <p:sldId id="488" r:id="rId12"/>
    <p:sldId id="489" r:id="rId13"/>
    <p:sldId id="490" r:id="rId14"/>
    <p:sldId id="515" r:id="rId15"/>
    <p:sldId id="516" r:id="rId16"/>
    <p:sldId id="511" r:id="rId17"/>
    <p:sldId id="512" r:id="rId18"/>
    <p:sldId id="256" r:id="rId19"/>
    <p:sldId id="514" r:id="rId20"/>
    <p:sldId id="257" r:id="rId21"/>
    <p:sldId id="258" r:id="rId22"/>
    <p:sldId id="259" r:id="rId23"/>
    <p:sldId id="260" r:id="rId24"/>
    <p:sldId id="496" r:id="rId25"/>
    <p:sldId id="264" r:id="rId26"/>
    <p:sldId id="497" r:id="rId27"/>
    <p:sldId id="498" r:id="rId28"/>
    <p:sldId id="499" r:id="rId29"/>
    <p:sldId id="261" r:id="rId30"/>
    <p:sldId id="500" r:id="rId31"/>
    <p:sldId id="501" r:id="rId32"/>
    <p:sldId id="502" r:id="rId33"/>
    <p:sldId id="504" r:id="rId34"/>
    <p:sldId id="503" r:id="rId35"/>
    <p:sldId id="266" r:id="rId36"/>
    <p:sldId id="272" r:id="rId37"/>
    <p:sldId id="505" r:id="rId38"/>
    <p:sldId id="273" r:id="rId39"/>
    <p:sldId id="276" r:id="rId40"/>
    <p:sldId id="277" r:id="rId41"/>
    <p:sldId id="278" r:id="rId42"/>
    <p:sldId id="279" r:id="rId43"/>
    <p:sldId id="280" r:id="rId44"/>
    <p:sldId id="274" r:id="rId45"/>
    <p:sldId id="290" r:id="rId46"/>
    <p:sldId id="285" r:id="rId47"/>
    <p:sldId id="517" r:id="rId48"/>
    <p:sldId id="506" r:id="rId49"/>
    <p:sldId id="507" r:id="rId50"/>
    <p:sldId id="518" r:id="rId51"/>
    <p:sldId id="519" r:id="rId52"/>
    <p:sldId id="520" r:id="rId53"/>
    <p:sldId id="521" r:id="rId54"/>
    <p:sldId id="405" r:id="rId55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r>
              <a:rPr lang="en-US" dirty="0"/>
              <a:t>Parent Meeting - Graduation Requirements &amp; 4-Year Plan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C0454CC-364D-49C5-ACD0-6EF000FA1078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F911E3E-EB8B-440F-9DF4-54B0E9962B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2235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r>
              <a:rPr lang="en-US" dirty="0"/>
              <a:t>Parent Meeting - Graduation Requirements &amp; 4-Year Plan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1837481-C2A8-44EF-A483-C958010F55A6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22CCAD-74A1-478F-B0FD-89D43BA9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5797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Endorsement Review &amp; Selection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DFE5C-03ED-4E53-A1DB-DE02B72B5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573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95B82-C2CA-4ECD-96AF-751343522DB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6350-C641-469D-A776-C84B9E7C8335}" type="datetime1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9/8/2023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178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95B82-C2CA-4ECD-96AF-751343522DB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 Meeting - Graduation Requirements &amp; 4-Year Plan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1ADB4-388E-408F-8767-F7F5FE38D968}" type="datetime1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9/8/2023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654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95B82-C2CA-4ECD-96AF-751343522DB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 Meeting - Graduation Requirements &amp; 4-Year Plan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98714-1305-4E4F-ACDE-F9DCCABD73C9}" type="datetime1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9/8/2023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24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95B82-C2CA-4ECD-96AF-751343522DB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 Meeting - Graduation Requirements &amp; 4-Year Plan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CB103-20D7-4084-AB8D-9E74F22CB0F4}" type="datetime1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9/8/2023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263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95B82-C2CA-4ECD-96AF-751343522DB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 Meeting - Graduation Requirements &amp; 4-Year Plan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ADA9D-C3E9-43FA-9008-2B1CB3A9B1EF}" type="datetime1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9/8/2023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368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Parent Meeting - Graduation Requirements &amp; 4-Year Plan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1837481-C2A8-44EF-A483-C958010F55A6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2CCAD-74A1-478F-B0FD-89D43BA9BA4F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87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Parent Meeting - Graduation Requirements &amp; 4-Year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5CD4-23EA-4C03-A05B-221D9AB3A168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2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B4814-643A-4FFF-BEBE-7AD9FE58D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 Meeting - Graduation Requirements &amp; 4-Year Plan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44E79E-EFCE-4F67-B4ED-55D828C4D0E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452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 Meeting - Graduation Requirements &amp; 4-Year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F57D9-23DA-4F19-82DE-A8AF029C64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07F55-01DA-46E1-8907-793C7117172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66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 Meeting - Graduation Requirements &amp; 4-Year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F7DAD3-EED2-4508-8ED2-C4943D6273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F8B8A-48D4-4B2D-92FB-88775B597E8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662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F7DAD3-EED2-4508-8ED2-C4943D6273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 Meeting - Graduation Requirements &amp; 4-Year Plan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9AD33-17A3-4D1B-8CA3-82B0AE7C8F9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345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 Meeting - Graduation Requirements &amp; 4-Year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AB0CB-1562-4577-8437-71287F0DA5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46EF3-6C19-4227-A4CA-3AA482490B7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201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 Meeting - Graduation Requirements &amp; 4-Year Plan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7DF9A-1818-4B78-B12D-DDB449BAF5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AB0CB-1562-4577-8437-71287F0DA5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679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95B82-C2CA-4ECD-96AF-751343522DB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 Meeting - Graduation Requirements &amp; 4-Year Plan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44EC2-0F31-423A-9D5A-9ACC81FF7486}" type="datetime1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9/8/2023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24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95B82-C2CA-4ECD-96AF-751343522DB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 Meeting - Graduation Requirements &amp; 4-Year Plan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1345D-29C2-4F3B-ADC4-AD5F86E33EB6}" type="datetime1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9/8/2023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1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9"/>
            <a:ext cx="9141714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7084365" y="-965459"/>
            <a:ext cx="10288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1" y="0"/>
            <a:ext cx="8862405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1731717" y="-145761"/>
            <a:ext cx="13716" cy="4927721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2388181" y="-143813"/>
            <a:ext cx="13716" cy="4859627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3020570" y="-143812"/>
            <a:ext cx="13716" cy="4859627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3652960" y="-143812"/>
            <a:ext cx="13716" cy="4859627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4285350" y="-143811"/>
            <a:ext cx="13716" cy="4859626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4917740" y="-143813"/>
            <a:ext cx="13716" cy="4859627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5550130" y="-134114"/>
            <a:ext cx="13717" cy="4859627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6182519" y="-143813"/>
            <a:ext cx="13716" cy="4859627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6814910" y="-143812"/>
            <a:ext cx="13717" cy="4859627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7432958" y="-104417"/>
            <a:ext cx="13716" cy="4819072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7749155" y="764345"/>
            <a:ext cx="13717" cy="3924736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8065349" y="1633107"/>
            <a:ext cx="13716" cy="3030403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8381544" y="2501866"/>
            <a:ext cx="13716" cy="2136068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8697741" y="3370626"/>
            <a:ext cx="13715" cy="1241733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9013938" y="4239393"/>
            <a:ext cx="13715" cy="347392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150743" y="-17891"/>
            <a:ext cx="13716" cy="456051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466938" y="-43465"/>
            <a:ext cx="13716" cy="1350386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783133" y="-69039"/>
            <a:ext cx="13716" cy="2244719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099328" y="-94613"/>
            <a:ext cx="13716" cy="3139053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415522" y="-120185"/>
            <a:ext cx="13716" cy="4033387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1552928" y="-450209"/>
            <a:ext cx="10287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236733" y="567613"/>
            <a:ext cx="10287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920537" y="1585424"/>
            <a:ext cx="10287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604343" y="2603242"/>
            <a:ext cx="10287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288149" y="3621057"/>
            <a:ext cx="10287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028886" y="-953749"/>
            <a:ext cx="10287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3293665" y="-953749"/>
            <a:ext cx="10287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4558445" y="-953749"/>
            <a:ext cx="10287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5187197" y="-965458"/>
            <a:ext cx="10287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5819586" y="-965458"/>
            <a:ext cx="10288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6451976" y="-965458"/>
            <a:ext cx="10287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7566727" y="-882602"/>
            <a:ext cx="10287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7882922" y="-707971"/>
            <a:ext cx="10287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8199116" y="-533342"/>
            <a:ext cx="10287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8515312" y="-358712"/>
            <a:ext cx="10287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8831507" y="-184083"/>
            <a:ext cx="10287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2657639" y="-965458"/>
            <a:ext cx="10287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3922418" y="-965458"/>
            <a:ext cx="10287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4755498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534037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88162" y="297704"/>
            <a:ext cx="612648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28309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964068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159597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2227878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285978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3491688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412359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91525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154741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17957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281173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344389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407605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470821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6019308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660469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538740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597253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7283118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786901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665121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723685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8546927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791502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850117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33216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4998385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1" y="331699"/>
            <a:ext cx="70457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575050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206955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1838860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2470765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3102670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3734575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4366480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6262195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5630290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7526005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6894100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8789814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8157910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4439305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647876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27978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1911686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254359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3175496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380740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5703116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507121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6966926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633502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8230735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759883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597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8745530" y="719108"/>
            <a:ext cx="595780" cy="201161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5314991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259751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891656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1523561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155466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2787371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3419276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4051181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4683086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6578801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5946896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7842611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7210706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9106419" y="758855"/>
            <a:ext cx="37582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8474516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4592136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800707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43261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064517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269642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3328327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396023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5855947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522404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7119757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648785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8383566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775166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16880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8894144" y="38453"/>
            <a:ext cx="298552" cy="201161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259749" y="-10245"/>
            <a:ext cx="127314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891654" y="-10245"/>
            <a:ext cx="127314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1523560" y="-10245"/>
            <a:ext cx="7620440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4755498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534037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88162" y="1143202"/>
            <a:ext cx="612648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28309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964068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159597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2227878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285978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3491688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412359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91525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154741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17957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281173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344389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407605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470821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6019308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660469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538740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597253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7283118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786901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665121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723685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8546927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791502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850117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33216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4998385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575050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206955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1838860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2470765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3102670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3734575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4366480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6262195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5630290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7526005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6894100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8789814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8157910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4439305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647876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27978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1911686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254359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3175496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380740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5703116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507121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6966926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633502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8230735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759883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597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8745530" y="1564608"/>
            <a:ext cx="595781" cy="201161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5314991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259751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891656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1523561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155466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2787371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3419276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4051181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4683086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6578801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5946896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7842611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7210706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8474516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4755498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534037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88162" y="1985799"/>
            <a:ext cx="612648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28309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964068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159597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2227878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285978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3491688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412359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91525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154741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17957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281173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344389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407605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470821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6019308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660469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538740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597253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7283118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786901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665121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723685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8546927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791502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850117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33216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4998385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575050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206955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1838860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2470765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3102670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3734575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4366480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6262195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5630290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7526005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6894100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8789814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8157910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4439305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647876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27978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1911686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254359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3175496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380740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5703116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507121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6966926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633502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8230735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759883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597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8745530" y="2407203"/>
            <a:ext cx="595780" cy="201161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5314991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259751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891656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1523561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155466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2787371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3419276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4051181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4683086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6578801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5946896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7842611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7210706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8474516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4755498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534037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88162" y="2834472"/>
            <a:ext cx="612648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28309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964068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159597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2227878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285978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3491688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412359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91525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154741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17957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281173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344389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407605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470821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6019308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660469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538740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597253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7283118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786901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665121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723685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8546927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791502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850117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33216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4998385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575050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206955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1838860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2470765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3102670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3734575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4366480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6262195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5630290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7526005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6894100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8789814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8157910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4439305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647876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27978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1911686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254359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3175496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380740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5703116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507121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6966926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633502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8230735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759883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597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8745530" y="3257460"/>
            <a:ext cx="595781" cy="201161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5314991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259751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891656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1523561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155466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2787371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3419276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4051181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4683086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6578801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5946896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7842611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7210706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8474516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4755498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534037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88162" y="3678649"/>
            <a:ext cx="612648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28309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964068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159597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2227878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285978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3491688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412359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91525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154741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17957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281173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344389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407605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470821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6019308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660469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538740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597253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7283118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786901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665121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723685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8546927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791502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850117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33216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4998385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575050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206955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1838860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2470765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3102670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3734575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4366480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6262195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5630290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7526005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6894100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8789814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8157910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4439305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647876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27978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1911686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254359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3175496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380740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5703116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507121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6966926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633502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8230735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759883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597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8745530" y="4103465"/>
            <a:ext cx="595781" cy="201161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5314991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259751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891656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1523561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155466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2787371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3419276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4051181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4683086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6578801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5946896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7842611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7210706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8474516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4948002" y="4253168"/>
            <a:ext cx="232840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-11926" y="4351091"/>
            <a:ext cx="232840" cy="208987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156571" y="4253168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1788476" y="4253168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2420381" y="4253168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3052287" y="4253168"/>
            <a:ext cx="232840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3684192" y="4253168"/>
            <a:ext cx="232840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4316097" y="4253168"/>
            <a:ext cx="232840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6211811" y="4253168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5579907" y="4253168"/>
            <a:ext cx="232840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7475621" y="4253168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6843716" y="4253168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8739430" y="4253168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8107526" y="4253168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520932" y="4253168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609466" y="4561319"/>
            <a:ext cx="8273246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5C056A3-686A-43EB-A400-304AEB4441CE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35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F2A5-DEE0-404E-AF6D-4357D5F78C92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6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B56A-BCE5-4A6D-9CAE-86F58C9F45AE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809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58E6BB5-D279-4AC6-A4F4-509A05555464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D440305-6051-4B75-9C2E-4158A37CD7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46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711A-8ACA-46A5-8214-6BB78F05485C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0305-6051-4B75-9C2E-4158A37CD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6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66E3-60FB-4B98-AF2E-8C727E8C68E6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0305-6051-4B75-9C2E-4158A37CD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44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CCF0-D894-486D-B28F-D00921B12330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0305-6051-4B75-9C2E-4158A37CD7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0688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4137-B61A-4C5C-8BE0-605C5977628B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0305-6051-4B75-9C2E-4158A37CD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844B-00EB-46FD-AFCD-5BBE99A90B8C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0305-6051-4B75-9C2E-4158A37CD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67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B328-525C-40A4-BD2C-4D9786285FB7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0305-6051-4B75-9C2E-4158A37CD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78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0537-8492-4749-BE03-B333C32B43B9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0305-6051-4B75-9C2E-4158A37CD7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11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77AA-4307-4350-B9F6-07083707B5DE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49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7CAD-D10B-4355-A873-73B11D3722C9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0305-6051-4B75-9C2E-4158A37CD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10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278A-1E24-47D2-A79C-30BF26FA1A2D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0305-6051-4B75-9C2E-4158A37CD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90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4590-4DF9-47DC-9F0C-16640686FC7D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0305-6051-4B75-9C2E-4158A37CD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03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56A3-686A-43EB-A400-304AEB4441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493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77AA-4307-4350-B9F6-07083707B5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52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5E7F-8BBE-4866-9787-97A9474936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92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BD1-93E9-473A-A50D-DF71A034A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12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396D-B338-4CD9-9471-BA00BBBF9C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47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EDAD-99D8-4972-8A92-DAB0F56C27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60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55CA-91B2-4D2D-A281-7CB60D1EFD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1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9"/>
            <a:ext cx="9141714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7084365" y="-965459"/>
            <a:ext cx="10288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1" y="0"/>
            <a:ext cx="8862405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1731717" y="-145761"/>
            <a:ext cx="13716" cy="4927721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2388181" y="-143813"/>
            <a:ext cx="13716" cy="4859627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3020570" y="-143812"/>
            <a:ext cx="13716" cy="4859627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3652960" y="-143812"/>
            <a:ext cx="13716" cy="4859627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4285350" y="-143811"/>
            <a:ext cx="13716" cy="4859626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4917740" y="-143813"/>
            <a:ext cx="13716" cy="4859627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5550130" y="-134114"/>
            <a:ext cx="13717" cy="4859627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6182519" y="-143813"/>
            <a:ext cx="13716" cy="4859627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6814910" y="-143812"/>
            <a:ext cx="13717" cy="4859627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7432958" y="-104417"/>
            <a:ext cx="13716" cy="4819072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7749155" y="764345"/>
            <a:ext cx="13717" cy="3924736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8065349" y="1633107"/>
            <a:ext cx="13716" cy="3030403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8381544" y="2501866"/>
            <a:ext cx="13716" cy="2136068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8697741" y="3370626"/>
            <a:ext cx="13715" cy="1241733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9013938" y="4239393"/>
            <a:ext cx="13715" cy="347392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150743" y="-17891"/>
            <a:ext cx="13716" cy="456051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466938" y="-43465"/>
            <a:ext cx="13716" cy="1350386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783133" y="-69039"/>
            <a:ext cx="13716" cy="2244719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099328" y="-94613"/>
            <a:ext cx="13716" cy="3139053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415522" y="-120185"/>
            <a:ext cx="13716" cy="4033387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1552928" y="-450209"/>
            <a:ext cx="10287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236733" y="567613"/>
            <a:ext cx="10287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920537" y="1585424"/>
            <a:ext cx="10287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604343" y="2603242"/>
            <a:ext cx="10287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288149" y="3621057"/>
            <a:ext cx="10287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028886" y="-953749"/>
            <a:ext cx="10287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3293665" y="-953749"/>
            <a:ext cx="10287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4558445" y="-953749"/>
            <a:ext cx="10287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5187197" y="-965458"/>
            <a:ext cx="10287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5819586" y="-965458"/>
            <a:ext cx="10288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6451976" y="-965458"/>
            <a:ext cx="10287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7566727" y="-882602"/>
            <a:ext cx="10287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7882922" y="-707971"/>
            <a:ext cx="10287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8199116" y="-533342"/>
            <a:ext cx="10287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8515312" y="-358712"/>
            <a:ext cx="10287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8831507" y="-184083"/>
            <a:ext cx="10287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2657639" y="-965458"/>
            <a:ext cx="10287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3922418" y="-965458"/>
            <a:ext cx="10287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4755498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88162" y="297704"/>
            <a:ext cx="612648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964068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159597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2227878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285978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3491688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412359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019308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538740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7283118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665121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8546927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791502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33216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4998385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1" y="331699"/>
            <a:ext cx="70457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575050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206955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1838860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2470765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3102670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3734575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4366480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6262195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5630290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7526005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6894100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8789814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8157910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4439305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647876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27978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1911686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254359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3175496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380740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5703116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507121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6966926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633502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8230735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759883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597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8745530" y="719108"/>
            <a:ext cx="595780" cy="201161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5314991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259751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891656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1523561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155466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2787371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3419276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4051181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4683086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6578801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5946896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7842611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7210706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9106419" y="758855"/>
            <a:ext cx="37582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8474516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4592136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800707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43261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064517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269642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3328327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396023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5855947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522404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7119757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648785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8383566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775166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16880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894144" y="38453"/>
            <a:ext cx="298552" cy="201161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259749" y="-10245"/>
            <a:ext cx="127314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891654" y="-10245"/>
            <a:ext cx="127314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1523560" y="-10245"/>
            <a:ext cx="7620440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4755498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88162" y="1143202"/>
            <a:ext cx="612648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964068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159597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2227878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285978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3491688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412359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6019308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538740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7283118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665121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8546927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791502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3216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4998385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575050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206955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1838860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2470765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3102670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3734575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4366480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6262195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5630290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7526005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6894100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8789814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8157910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4439305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647876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27978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1911686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54359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3175496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380740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5703116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507121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6966926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633502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230735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59883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597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8745530" y="1564608"/>
            <a:ext cx="595781" cy="201161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5314991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259751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891656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1523561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155466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2787371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3419276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4051181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4683086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6578801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5946896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7842611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7210706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8474516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4755498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88162" y="1985799"/>
            <a:ext cx="612648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964068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159597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2227878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285978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3491688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412359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6019308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538740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7283118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665121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8546927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791502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33216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4998385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575050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206955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1838860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2470765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3102670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3734575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4366480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6262195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5630290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7526005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6894100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8789814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8157910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4439305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647876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27978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1911686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254359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3175496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380740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5703116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507121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6966926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633502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8230735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759883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597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8745530" y="2407203"/>
            <a:ext cx="595780" cy="201161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5314991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259751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891656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1523561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155466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2787371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3419276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4051181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4683086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6578801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5946896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7842611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7210706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8474516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4755498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88162" y="2834472"/>
            <a:ext cx="612648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964068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159597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2227878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285978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3491688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412359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6019308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538740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7283118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665121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8546927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791502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33216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4998385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575050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206955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1838860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2470765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3102670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3734575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4366480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6262195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5630290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7526005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6894100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8789814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8157910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4439305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647876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27978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1911686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254359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3175496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380740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5703116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507121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6966926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633502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8230735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759883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597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8745530" y="3257460"/>
            <a:ext cx="595781" cy="201161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5314991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259751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891656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1523561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155466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2787371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3419276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4051181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4683086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6578801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5946896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7842611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7210706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8474516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4755498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88162" y="3678649"/>
            <a:ext cx="612648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964068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159597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2227878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285978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3491688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412359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6019308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538740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7283118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665121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8546927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791502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33216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4998385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575050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206955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1838860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2470765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3102670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3734575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4366480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6262195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5630290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7526005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6894100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8789814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8157910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4439305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647876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27978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1911686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254359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3175496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380740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5703116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507121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6966926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633502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8230735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759883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597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8745530" y="4103465"/>
            <a:ext cx="595781" cy="201161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5314991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259751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891656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1523561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155466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2787371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3419276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4051181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4683086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6578801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5946896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7842611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7210706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8474516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4948002" y="4253168"/>
            <a:ext cx="232840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-11926" y="4351091"/>
            <a:ext cx="232840" cy="208987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156571" y="4253168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1788476" y="4253168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2420381" y="4253168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3052287" y="4253168"/>
            <a:ext cx="232840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3684192" y="4253168"/>
            <a:ext cx="232840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4316097" y="4253168"/>
            <a:ext cx="232840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6211811" y="4253168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5579907" y="4253168"/>
            <a:ext cx="232840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7475621" y="4253168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6843716" y="4253168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8739430" y="4253168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8107526" y="4253168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520932" y="4253168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609466" y="4561319"/>
            <a:ext cx="8273246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534037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28309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91525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154741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17957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281173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344389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407605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470821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660469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597253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786901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723685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8501176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534037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28309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91525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154741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17957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281173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344389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407605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470821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660469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597253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786901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723685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8501176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534037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28309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91525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154741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17957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281173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344389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407605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470821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660469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597253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786901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723685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8501176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534037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28309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91525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154741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17957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281173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344389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407605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470821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660469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597253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786901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723685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8501176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534037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28309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91525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154741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17957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281173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344389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407605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470821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660469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597253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786901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723685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8501176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5E7F-8BBE-4866-9787-97A9474936C2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263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91B1-E5EB-4451-9901-74EF446414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04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EA0B-7F09-4DE9-A40B-E3F1E5D92D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7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9AD-6A74-4CDA-8C42-8561A3BBC7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5674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9AD-6A74-4CDA-8C42-8561A3BBC7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6382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9AD-6A74-4CDA-8C42-8561A3BBC7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95689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9AD-6A74-4CDA-8C42-8561A3BBC7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02689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9AD-6A74-4CDA-8C42-8561A3BBC7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0860018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9AD-6A74-4CDA-8C42-8561A3BBC7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52126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F2A5-DEE0-404E-AF6D-4357D5F78C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49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B56A-BCE5-4A6D-9CAE-86F58C9F45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3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BD1-93E9-473A-A50D-DF71A034A364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09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8F-A979-49B0-BD33-55FFA0B9BF60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4978-6394-4794-AB0A-4DD73314B0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19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8F-A979-49B0-BD33-55FFA0B9BF60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4978-6394-4794-AB0A-4DD73314B0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19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8F-A979-49B0-BD33-55FFA0B9BF60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4978-6394-4794-AB0A-4DD73314B0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03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8F-A979-49B0-BD33-55FFA0B9BF60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4978-6394-4794-AB0A-4DD73314B0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967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8F-A979-49B0-BD33-55FFA0B9BF60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4978-6394-4794-AB0A-4DD73314B0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19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8F-A979-49B0-BD33-55FFA0B9BF60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4978-6394-4794-AB0A-4DD73314B0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383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8F-A979-49B0-BD33-55FFA0B9BF60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4978-6394-4794-AB0A-4DD73314B0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03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8F-A979-49B0-BD33-55FFA0B9BF60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4978-6394-4794-AB0A-4DD73314B0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40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8F-A979-49B0-BD33-55FFA0B9BF60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4978-6394-4794-AB0A-4DD73314B04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4809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8F-A979-49B0-BD33-55FFA0B9BF60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4978-6394-4794-AB0A-4DD73314B0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7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396D-B338-4CD9-9471-BA00BBBF9C9A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492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8F-A979-49B0-BD33-55FFA0B9BF60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4978-6394-4794-AB0A-4DD73314B0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13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AC3C-CC57-46C5-9CD0-D0A1591CF3ED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56A7-6745-47F3-82F3-F95620F05A5A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37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AC3C-CC57-46C5-9CD0-D0A1591CF3E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56A7-6745-47F3-82F3-F95620F05A5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527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AC3C-CC57-46C5-9CD0-D0A1591CF3ED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56A7-6745-47F3-82F3-F95620F05A5A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00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AC3C-CC57-46C5-9CD0-D0A1591CF3E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56A7-6745-47F3-82F3-F95620F05A5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329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AC3C-CC57-46C5-9CD0-D0A1591CF3E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56A7-6745-47F3-82F3-F95620F05A5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22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AC3C-CC57-46C5-9CD0-D0A1591CF3E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56A7-6745-47F3-82F3-F95620F05A5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850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AC3C-CC57-46C5-9CD0-D0A1591CF3E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56A7-6745-47F3-82F3-F95620F05A5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166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AC3C-CC57-46C5-9CD0-D0A1591CF3E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56A7-6745-47F3-82F3-F95620F05A5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190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198AC3C-CC57-46C5-9CD0-D0A1591CF3E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96456A7-6745-47F3-82F3-F95620F05A5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6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EDAD-99D8-4972-8A92-DAB0F56C2760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057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AC3C-CC57-46C5-9CD0-D0A1591CF3E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56A7-6745-47F3-82F3-F95620F05A5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872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AC3C-CC57-46C5-9CD0-D0A1591CF3E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56A7-6745-47F3-82F3-F95620F05A5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655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9D8D-2FE5-4AA0-8C93-B818B82653D3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51D7-C89E-4C81-963B-5657EC9B5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54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9D8D-2FE5-4AA0-8C93-B818B82653D3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51D7-C89E-4C81-963B-5657EC9B5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475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9D8D-2FE5-4AA0-8C93-B818B82653D3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51D7-C89E-4C81-963B-5657EC9B5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527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9D8D-2FE5-4AA0-8C93-B818B82653D3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51D7-C89E-4C81-963B-5657EC9B56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75070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9D8D-2FE5-4AA0-8C93-B818B82653D3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51D7-C89E-4C81-963B-5657EC9B5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474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9D8D-2FE5-4AA0-8C93-B818B82653D3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51D7-C89E-4C81-963B-5657EC9B5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306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9D8D-2FE5-4AA0-8C93-B818B82653D3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51D7-C89E-4C81-963B-5657EC9B5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975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9D8D-2FE5-4AA0-8C93-B818B82653D3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FA51D7-C89E-4C81-963B-5657EC9B5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55CA-91B2-4D2D-A281-7CB60D1EFD7D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046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9D8D-2FE5-4AA0-8C93-B818B82653D3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51D7-C89E-4C81-963B-5657EC9B5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966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9D8D-2FE5-4AA0-8C93-B818B82653D3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51D7-C89E-4C81-963B-5657EC9B5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03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9D8D-2FE5-4AA0-8C93-B818B82653D3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51D7-C89E-4C81-963B-5657EC9B5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880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1D2B13A-AF77-4B26-BFD0-B67ACD05A0CE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BC6B75E-5D68-4725-B8F5-DD6E417068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723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B13A-AF77-4B26-BFD0-B67ACD05A0CE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B75E-5D68-4725-B8F5-DD6E41706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575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B13A-AF77-4B26-BFD0-B67ACD05A0CE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B75E-5D68-4725-B8F5-DD6E41706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236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B13A-AF77-4B26-BFD0-B67ACD05A0CE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B75E-5D68-4725-B8F5-DD6E417068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22399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B13A-AF77-4B26-BFD0-B67ACD05A0CE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B75E-5D68-4725-B8F5-DD6E41706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727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B13A-AF77-4B26-BFD0-B67ACD05A0CE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B75E-5D68-4725-B8F5-DD6E41706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613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B13A-AF77-4B26-BFD0-B67ACD05A0CE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B75E-5D68-4725-B8F5-DD6E41706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5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91B1-E5EB-4451-9901-74EF44641407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282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B13A-AF77-4B26-BFD0-B67ACD05A0CE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B75E-5D68-4725-B8F5-DD6E417068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2405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B13A-AF77-4B26-BFD0-B67ACD05A0CE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B75E-5D68-4725-B8F5-DD6E41706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216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B13A-AF77-4B26-BFD0-B67ACD05A0CE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B75E-5D68-4725-B8F5-DD6E41706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892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B13A-AF77-4B26-BFD0-B67ACD05A0CE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B75E-5D68-4725-B8F5-DD6E41706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01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C5F5-01AE-4321-9A61-AC3E1BE614D6}" type="datetime1">
              <a:rPr lang="en-US" smtClean="0">
                <a:solidFill>
                  <a:srgbClr val="373545">
                    <a:lumMod val="90000"/>
                    <a:lumOff val="10000"/>
                  </a:srgbClr>
                </a:solidFill>
              </a:rPr>
              <a:pPr/>
              <a:t>9/8/2023</a:t>
            </a:fld>
            <a:endParaRPr lang="en-US" dirty="0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D3A9-0F87-4EAE-96B9-8244CE10638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9301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9D8E-5ED4-41A4-8EFF-6224F126F17C}" type="datetime1">
              <a:rPr lang="en-US" smtClean="0">
                <a:solidFill>
                  <a:srgbClr val="373545">
                    <a:lumMod val="90000"/>
                    <a:lumOff val="10000"/>
                  </a:srgbClr>
                </a:solidFill>
              </a:rPr>
              <a:pPr/>
              <a:t>9/8/2023</a:t>
            </a:fld>
            <a:endParaRPr lang="en-US" dirty="0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D3A9-0F87-4EAE-96B9-8244CE10638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49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B211-7BEF-4A8A-B300-912766EF3802}" type="datetime1">
              <a:rPr lang="en-US" smtClean="0">
                <a:solidFill>
                  <a:srgbClr val="373545">
                    <a:lumMod val="90000"/>
                    <a:lumOff val="10000"/>
                  </a:srgbClr>
                </a:solidFill>
              </a:rPr>
              <a:pPr/>
              <a:t>9/8/2023</a:t>
            </a:fld>
            <a:endParaRPr lang="en-US" dirty="0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D3A9-0F87-4EAE-96B9-8244CE10638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9260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2E7B-A79D-4960-869F-2B220C709076}" type="datetime1">
              <a:rPr lang="en-US" smtClean="0">
                <a:solidFill>
                  <a:srgbClr val="373545">
                    <a:lumMod val="90000"/>
                    <a:lumOff val="10000"/>
                  </a:srgbClr>
                </a:solidFill>
              </a:rPr>
              <a:pPr/>
              <a:t>9/8/2023</a:t>
            </a:fld>
            <a:endParaRPr lang="en-US" dirty="0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D3A9-0F87-4EAE-96B9-8244CE10638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920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D422-3CB1-42B0-9377-724551F64093}" type="datetime1">
              <a:rPr lang="en-US" smtClean="0">
                <a:solidFill>
                  <a:srgbClr val="373545">
                    <a:lumMod val="90000"/>
                    <a:lumOff val="10000"/>
                  </a:srgbClr>
                </a:solidFill>
              </a:rPr>
              <a:pPr/>
              <a:t>9/8/2023</a:t>
            </a:fld>
            <a:endParaRPr lang="en-US" dirty="0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D3A9-0F87-4EAE-96B9-8244CE10638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928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7741-B785-45EF-9259-8DAB04DD7D65}" type="datetime1">
              <a:rPr lang="en-US" smtClean="0">
                <a:solidFill>
                  <a:srgbClr val="373545">
                    <a:lumMod val="90000"/>
                    <a:lumOff val="10000"/>
                  </a:srgbClr>
                </a:solidFill>
              </a:rPr>
              <a:pPr/>
              <a:t>9/8/2023</a:t>
            </a:fld>
            <a:endParaRPr lang="en-US" dirty="0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D3A9-0F87-4EAE-96B9-8244CE10638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3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EA0B-7F09-4DE9-A40B-E3F1E5D92D89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20F-85B9-4BDD-9830-19AB1808EA7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2174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9FD5-322D-41AA-8483-FA997F8880D2}" type="datetime1">
              <a:rPr lang="en-US" smtClean="0">
                <a:solidFill>
                  <a:srgbClr val="373545">
                    <a:lumMod val="90000"/>
                    <a:lumOff val="10000"/>
                  </a:srgbClr>
                </a:solidFill>
              </a:rPr>
              <a:pPr/>
              <a:t>9/8/2023</a:t>
            </a:fld>
            <a:endParaRPr lang="en-US" dirty="0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D3A9-0F87-4EAE-96B9-8244CE10638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816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D71C1C5-319C-49A3-B388-E0C40CDFD6B9}" type="datetime1">
              <a:rPr lang="en-US" smtClean="0">
                <a:solidFill>
                  <a:srgbClr val="373545">
                    <a:lumMod val="90000"/>
                    <a:lumOff val="10000"/>
                  </a:srgbClr>
                </a:solidFill>
              </a:rPr>
              <a:pPr/>
              <a:t>9/8/2023</a:t>
            </a:fld>
            <a:endParaRPr lang="en-US" dirty="0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CBD3A9-0F87-4EAE-96B9-8244CE10638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832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D158-EA8F-4433-8108-70AA8140B5E1}" type="datetime1">
              <a:rPr lang="en-US" smtClean="0">
                <a:solidFill>
                  <a:srgbClr val="373545">
                    <a:lumMod val="90000"/>
                    <a:lumOff val="10000"/>
                  </a:srgbClr>
                </a:solidFill>
              </a:rPr>
              <a:pPr/>
              <a:t>9/8/2023</a:t>
            </a:fld>
            <a:endParaRPr lang="en-US" dirty="0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D3A9-0F87-4EAE-96B9-8244CE10638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866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97B-0E3D-4804-B9CB-6A4C945CF7FF}" type="datetime1">
              <a:rPr lang="en-US" smtClean="0">
                <a:solidFill>
                  <a:srgbClr val="373545">
                    <a:lumMod val="90000"/>
                    <a:lumOff val="10000"/>
                  </a:srgbClr>
                </a:solidFill>
              </a:rPr>
              <a:pPr/>
              <a:t>9/8/2023</a:t>
            </a:fld>
            <a:endParaRPr lang="en-US" dirty="0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D3A9-0F87-4EAE-96B9-8244CE10638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421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175B-B7AA-480F-B9E4-6B81DC6837FA}" type="datetime1">
              <a:rPr lang="en-US" smtClean="0">
                <a:solidFill>
                  <a:srgbClr val="373545">
                    <a:lumMod val="90000"/>
                    <a:lumOff val="10000"/>
                  </a:srgbClr>
                </a:solidFill>
              </a:rPr>
              <a:pPr/>
              <a:t>9/8/2023</a:t>
            </a:fld>
            <a:endParaRPr lang="en-US" dirty="0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D3A9-0F87-4EAE-96B9-8244CE10638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2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8" y="2286000"/>
            <a:ext cx="729005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2E809AD-6A74-4CDA-8C42-8561A3BBC7E4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031F20F-85B9-4BDD-9830-19AB1808EA7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9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BB5232D-64F5-4C8D-890F-BF1F4D95B24F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D440305-6051-4B75-9C2E-4158A37CD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2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2E809AD-6A74-4CDA-8C42-8561A3BBC7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031F20F-85B9-4BDD-9830-19AB1808EA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74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FDB8F-A979-49B0-BD33-55FFA0B9BF60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44978-6394-4794-AB0A-4DD73314B0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45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8AC3C-CC57-46C5-9CD0-D0A1591CF3E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9/8/2023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96456A7-6745-47F3-82F3-F95620F05A5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9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7A69D8D-2FE5-4AA0-8C93-B818B82653D3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DFA51D7-C89E-4C81-963B-5657EC9B5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2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1D2B13A-AF77-4B26-BFD0-B67ACD05A0CE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BC6B75E-5D68-4725-B8F5-DD6E41706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0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76F69D-9178-4E94-8AC6-CED9F870A7C5}" type="datetime1">
              <a:rPr lang="en-US" smtClean="0">
                <a:solidFill>
                  <a:srgbClr val="373545">
                    <a:lumMod val="90000"/>
                    <a:lumOff val="10000"/>
                  </a:srgbClr>
                </a:solidFill>
              </a:rPr>
              <a:pPr/>
              <a:t>9/8/2023</a:t>
            </a:fld>
            <a:endParaRPr lang="en-US" dirty="0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rgbClr val="373545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5CBD3A9-0F87-4EAE-96B9-8244CE10638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01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results?search_query=cfisd+cte" TargetMode="Externa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F5BE8D-364F-4C55-BD52-3E7CFEF16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58" y="228599"/>
            <a:ext cx="6344841" cy="4343401"/>
          </a:xfrm>
        </p:spPr>
        <p:txBody>
          <a:bodyPr>
            <a:normAutofit/>
          </a:bodyPr>
          <a:lstStyle/>
          <a:p>
            <a:r>
              <a:rPr lang="en-US" sz="6000" dirty="0"/>
              <a:t>Foundation high school program + endorsement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DA47239-55D2-4E60-961B-F3CF26678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5029201"/>
            <a:ext cx="8382000" cy="16002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HIGH SCHOOL 4- YEAR PLAN</a:t>
            </a:r>
          </a:p>
          <a:p>
            <a:pPr algn="ctr"/>
            <a:r>
              <a:rPr lang="en-US" sz="4400" b="1" dirty="0"/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2756923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General Information about Levels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5695" y="1058660"/>
            <a:ext cx="8001000" cy="564693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lvl="0"/>
            <a:r>
              <a:rPr lang="en-US" sz="2000" b="1" u="sng" dirty="0">
                <a:solidFill>
                  <a:schemeClr val="bg1"/>
                </a:solidFill>
              </a:rPr>
              <a:t>On-level</a:t>
            </a:r>
            <a:r>
              <a:rPr lang="en-US" sz="2000" dirty="0">
                <a:solidFill>
                  <a:schemeClr val="bg1"/>
                </a:solidFill>
              </a:rPr>
              <a:t> (the course title </a:t>
            </a:r>
            <a:r>
              <a:rPr lang="en-US" sz="2000" u="sng" dirty="0">
                <a:solidFill>
                  <a:schemeClr val="bg1"/>
                </a:solidFill>
              </a:rPr>
              <a:t>without </a:t>
            </a:r>
            <a:r>
              <a:rPr lang="en-US" sz="2000" dirty="0">
                <a:solidFill>
                  <a:schemeClr val="bg1"/>
                </a:solidFill>
              </a:rPr>
              <a:t>a letter after it): Choose this level if you are </a:t>
            </a:r>
            <a:r>
              <a:rPr lang="en-US" sz="2000" b="1" dirty="0">
                <a:solidFill>
                  <a:schemeClr val="bg1"/>
                </a:solidFill>
              </a:rPr>
              <a:t>CURRENTLY</a:t>
            </a:r>
            <a:r>
              <a:rPr lang="en-US" sz="2000" dirty="0">
                <a:solidFill>
                  <a:schemeClr val="bg1"/>
                </a:solidFill>
              </a:rPr>
              <a:t> in an on-level class of that content area in 8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grade.  If you have an 85 or above average in that class, you will receive a letter in the spring and will have the opportunity to choose K-level </a:t>
            </a:r>
            <a:r>
              <a:rPr lang="en-US" sz="2000" i="1" u="sng" dirty="0">
                <a:solidFill>
                  <a:schemeClr val="bg1"/>
                </a:solidFill>
              </a:rPr>
              <a:t>at that time.</a:t>
            </a:r>
            <a:endParaRPr lang="en-US" sz="2000" u="sng" dirty="0">
              <a:solidFill>
                <a:schemeClr val="bg1"/>
              </a:solidFill>
            </a:endParaRPr>
          </a:p>
          <a:p>
            <a:pPr lvl="0"/>
            <a:r>
              <a:rPr lang="en-US" sz="2000" b="1" u="sng" dirty="0">
                <a:solidFill>
                  <a:schemeClr val="bg1"/>
                </a:solidFill>
              </a:rPr>
              <a:t>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(Accelerated level): Choose this level only if you are </a:t>
            </a:r>
            <a:r>
              <a:rPr lang="en-US" sz="2000" b="1" dirty="0">
                <a:solidFill>
                  <a:schemeClr val="bg1"/>
                </a:solidFill>
              </a:rPr>
              <a:t>CURRENTLY</a:t>
            </a:r>
            <a:r>
              <a:rPr lang="en-US" sz="2000" dirty="0">
                <a:solidFill>
                  <a:schemeClr val="bg1"/>
                </a:solidFill>
              </a:rPr>
              <a:t> in a K-level class of that content area in 8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grade </a:t>
            </a:r>
            <a:r>
              <a:rPr lang="en-US" sz="2000" b="1" dirty="0">
                <a:solidFill>
                  <a:schemeClr val="bg1"/>
                </a:solidFill>
              </a:rPr>
              <a:t>AND</a:t>
            </a:r>
            <a:r>
              <a:rPr lang="en-US" sz="2000" dirty="0">
                <a:solidFill>
                  <a:schemeClr val="bg1"/>
                </a:solidFill>
              </a:rPr>
              <a:t> you have a 75 or above average in the class</a:t>
            </a:r>
          </a:p>
          <a:p>
            <a:pPr lvl="0"/>
            <a:r>
              <a:rPr lang="en-US" sz="2000" b="1" u="sng" dirty="0">
                <a:solidFill>
                  <a:schemeClr val="bg1"/>
                </a:solidFill>
              </a:rPr>
              <a:t>H</a:t>
            </a:r>
            <a:r>
              <a:rPr lang="en-US" sz="2000" dirty="0">
                <a:solidFill>
                  <a:schemeClr val="bg1"/>
                </a:solidFill>
              </a:rPr>
              <a:t> (Horizons): ONLY choose “H”  if you are </a:t>
            </a:r>
            <a:r>
              <a:rPr lang="en-US" sz="2000" b="1" dirty="0">
                <a:solidFill>
                  <a:schemeClr val="bg1"/>
                </a:solidFill>
              </a:rPr>
              <a:t>CURRENTLY</a:t>
            </a:r>
            <a:r>
              <a:rPr lang="en-US" sz="2000" dirty="0">
                <a:solidFill>
                  <a:schemeClr val="bg1"/>
                </a:solidFill>
              </a:rPr>
              <a:t> in Horizons classes </a:t>
            </a:r>
          </a:p>
          <a:p>
            <a:pPr lvl="0"/>
            <a:r>
              <a:rPr lang="en-US" sz="2000" b="1" u="sng" dirty="0">
                <a:solidFill>
                  <a:schemeClr val="bg1"/>
                </a:solidFill>
              </a:rPr>
              <a:t>AP</a:t>
            </a:r>
            <a:r>
              <a:rPr lang="en-US" sz="2000" dirty="0">
                <a:solidFill>
                  <a:schemeClr val="bg1"/>
                </a:solidFill>
              </a:rPr>
              <a:t> = Advanced Placement (earn possible college credit by taking AP exam in the spring)</a:t>
            </a:r>
          </a:p>
          <a:p>
            <a:pPr lvl="0"/>
            <a:r>
              <a:rPr lang="en-US" sz="2000" b="1" u="sng" dirty="0">
                <a:solidFill>
                  <a:schemeClr val="bg1"/>
                </a:solidFill>
              </a:rPr>
              <a:t>DC</a:t>
            </a:r>
            <a:r>
              <a:rPr lang="en-US" sz="2000" dirty="0">
                <a:solidFill>
                  <a:schemeClr val="bg1"/>
                </a:solidFill>
              </a:rPr>
              <a:t> = Dual Credit (earn both high school credit and college credit for specific high school courses; specific entry requirements must be met before enrolling in a dual credit course)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051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505200"/>
            <a:ext cx="7117180" cy="1470025"/>
          </a:xfrm>
        </p:spPr>
        <p:txBody>
          <a:bodyPr/>
          <a:lstStyle/>
          <a:p>
            <a:pPr algn="ctr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>
                <a:solidFill>
                  <a:schemeClr val="bg1"/>
                </a:solidFill>
              </a:rPr>
              <a:t>Graduation Requirements</a:t>
            </a: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953000"/>
            <a:ext cx="7117180" cy="86142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>
                <a:solidFill>
                  <a:srgbClr val="7030A0"/>
                </a:solidFill>
              </a:rPr>
              <a:t>English</a:t>
            </a:r>
            <a:r>
              <a:rPr lang="en-US" sz="4400" b="1" dirty="0"/>
              <a:t> </a:t>
            </a:r>
          </a:p>
        </p:txBody>
      </p:sp>
      <p:pic>
        <p:nvPicPr>
          <p:cNvPr id="1030" name="Picture 6" descr="C:\Users\Sandy\AppData\Local\Microsoft\Windows\Temporary Internet Files\Content.IE5\5UPA3BRW\books-42701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228600"/>
            <a:ext cx="3384550" cy="361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5899805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(4 credits required)</a:t>
            </a:r>
          </a:p>
        </p:txBody>
      </p:sp>
    </p:spTree>
    <p:extLst>
      <p:ext uri="{BB962C8B-B14F-4D97-AF65-F5344CB8AC3E}">
        <p14:creationId xmlns:p14="http://schemas.microsoft.com/office/powerpoint/2010/main" val="1940050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0668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Select </a:t>
            </a:r>
            <a:r>
              <a:rPr lang="en-US" sz="2800" b="1" i="1" dirty="0">
                <a:solidFill>
                  <a:srgbClr val="7030A0"/>
                </a:solidFill>
              </a:rPr>
              <a:t>English</a:t>
            </a:r>
            <a:r>
              <a:rPr lang="en-US" sz="2800" b="1" dirty="0">
                <a:solidFill>
                  <a:schemeClr val="bg1"/>
                </a:solidFill>
              </a:rPr>
              <a:t> courses &amp; levels for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all 4 years of high school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237" y="1219200"/>
            <a:ext cx="8827363" cy="55626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u="sng" dirty="0">
              <a:solidFill>
                <a:srgbClr val="7030A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2000" b="1" u="sng" baseline="300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b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– 10</a:t>
            </a:r>
            <a:r>
              <a:rPr lang="en-US" sz="2000" b="1" u="sng" baseline="300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b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Grade:</a:t>
            </a:r>
            <a:r>
              <a:rPr lang="en-US" sz="20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 Indicate a level for English I &amp; II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(On-level, K, or H)</a:t>
            </a:r>
            <a:endParaRPr lang="en-US" sz="2000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2000" b="1" u="sng" baseline="300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b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Grade</a:t>
            </a:r>
            <a:r>
              <a:rPr lang="en-US" sz="20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 Indicate a level for English III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(On-level, K, K/DC, H/DC, AP &amp; H/AP)</a:t>
            </a:r>
            <a:endParaRPr lang="en-US" sz="2000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u="sng" dirty="0">
                <a:solidFill>
                  <a:srgbClr val="7030A0"/>
                </a:solidFill>
              </a:rPr>
              <a:t>12</a:t>
            </a:r>
            <a:r>
              <a:rPr lang="en-US" sz="2000" b="1" u="sng" baseline="30000" dirty="0">
                <a:solidFill>
                  <a:srgbClr val="7030A0"/>
                </a:solidFill>
              </a:rPr>
              <a:t>th</a:t>
            </a:r>
            <a:r>
              <a:rPr lang="en-US" sz="2000" b="1" u="sng" dirty="0">
                <a:solidFill>
                  <a:srgbClr val="7030A0"/>
                </a:solidFill>
              </a:rPr>
              <a:t> Grade</a:t>
            </a:r>
            <a:r>
              <a:rPr lang="en-US" sz="2000" b="1" dirty="0">
                <a:solidFill>
                  <a:srgbClr val="7030A0"/>
                </a:solidFill>
              </a:rPr>
              <a:t>:  Indicate a level for English IV  </a:t>
            </a:r>
            <a:r>
              <a:rPr lang="en-US" sz="2000" dirty="0">
                <a:solidFill>
                  <a:srgbClr val="7030A0"/>
                </a:solidFill>
              </a:rPr>
              <a:t>		     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(On-level, K, K/DC, H/DC, AP, H/AP)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Social Studies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Graduation Requirements</a:t>
            </a:r>
          </a:p>
        </p:txBody>
      </p:sp>
      <p:pic>
        <p:nvPicPr>
          <p:cNvPr id="1035" name="Picture 11" descr="C:\Users\Sandy\AppData\Local\Microsoft\Windows\Temporary Internet Files\Content.IE5\9SJ3KAP6\glob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7177"/>
            <a:ext cx="2760663" cy="27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86100" y="5886048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3 credits required</a:t>
            </a:r>
          </a:p>
        </p:txBody>
      </p:sp>
    </p:spTree>
    <p:extLst>
      <p:ext uri="{BB962C8B-B14F-4D97-AF65-F5344CB8AC3E}">
        <p14:creationId xmlns:p14="http://schemas.microsoft.com/office/powerpoint/2010/main" val="2879513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152400"/>
            <a:ext cx="6324600" cy="1252728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9</a:t>
            </a:r>
            <a:r>
              <a:rPr lang="en-US" baseline="30000" dirty="0">
                <a:latin typeface="Arial Rounded MT Bold" panose="020F0704030504030204" pitchFamily="34" charset="0"/>
              </a:rPr>
              <a:t>th</a:t>
            </a:r>
            <a:r>
              <a:rPr lang="en-US" dirty="0">
                <a:latin typeface="Arial Rounded MT Bold" panose="020F0704030504030204" pitchFamily="34" charset="0"/>
              </a:rPr>
              <a:t> and/or 10</a:t>
            </a:r>
            <a:r>
              <a:rPr lang="en-US" baseline="30000" dirty="0">
                <a:latin typeface="Arial Rounded MT Bold" panose="020F0704030504030204" pitchFamily="34" charset="0"/>
              </a:rPr>
              <a:t>th</a:t>
            </a:r>
            <a:r>
              <a:rPr lang="en-US" dirty="0">
                <a:latin typeface="Arial Rounded MT Bold" panose="020F0704030504030204" pitchFamily="34" charset="0"/>
              </a:rPr>
              <a:t>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5396"/>
            <a:ext cx="8436429" cy="5262423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sz="3800" dirty="0">
                <a:latin typeface="Arial Rounded MT Bold" panose="020F0704030504030204" pitchFamily="34" charset="0"/>
              </a:rPr>
              <a:t>Students have flexibility in determining the </a:t>
            </a:r>
            <a:r>
              <a:rPr lang="en-US" sz="3800" u="sng" dirty="0">
                <a:latin typeface="Arial Rounded MT Bold" panose="020F0704030504030204" pitchFamily="34" charset="0"/>
              </a:rPr>
              <a:t>course</a:t>
            </a:r>
            <a:r>
              <a:rPr lang="en-US" sz="3800" dirty="0">
                <a:latin typeface="Arial Rounded MT Bold" panose="020F0704030504030204" pitchFamily="34" charset="0"/>
              </a:rPr>
              <a:t> &amp; </a:t>
            </a:r>
            <a:r>
              <a:rPr lang="en-US" sz="3800" u="sng" dirty="0">
                <a:latin typeface="Arial Rounded MT Bold" panose="020F0704030504030204" pitchFamily="34" charset="0"/>
              </a:rPr>
              <a:t>year </a:t>
            </a:r>
            <a:r>
              <a:rPr lang="en-US" sz="3800" dirty="0">
                <a:latin typeface="Arial Rounded MT Bold" panose="020F0704030504030204" pitchFamily="34" charset="0"/>
              </a:rPr>
              <a:t>of study in 9</a:t>
            </a:r>
            <a:r>
              <a:rPr lang="en-US" sz="3800" baseline="30000" dirty="0">
                <a:latin typeface="Arial Rounded MT Bold" panose="020F0704030504030204" pitchFamily="34" charset="0"/>
              </a:rPr>
              <a:t>th</a:t>
            </a:r>
            <a:r>
              <a:rPr lang="en-US" sz="3800" dirty="0">
                <a:latin typeface="Arial Rounded MT Bold" panose="020F0704030504030204" pitchFamily="34" charset="0"/>
              </a:rPr>
              <a:t>/10</a:t>
            </a:r>
            <a:r>
              <a:rPr lang="en-US" sz="3800" baseline="30000" dirty="0">
                <a:latin typeface="Arial Rounded MT Bold" panose="020F0704030504030204" pitchFamily="34" charset="0"/>
              </a:rPr>
              <a:t>th</a:t>
            </a:r>
            <a:r>
              <a:rPr lang="en-US" sz="3800" dirty="0">
                <a:latin typeface="Arial Rounded MT Bold" panose="020F0704030504030204" pitchFamily="34" charset="0"/>
              </a:rPr>
              <a:t> grade.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sz="3800" dirty="0">
                <a:latin typeface="Arial Rounded MT Bold" panose="020F0704030504030204" pitchFamily="34" charset="0"/>
              </a:rPr>
              <a:t>Students have a </a:t>
            </a:r>
            <a:r>
              <a:rPr lang="en-US" sz="3800" b="1" u="sng" dirty="0">
                <a:latin typeface="Arial Rounded MT Bold" panose="020F0704030504030204" pitchFamily="34" charset="0"/>
              </a:rPr>
              <a:t>CHOICE</a:t>
            </a:r>
            <a:r>
              <a:rPr lang="en-US" sz="3800" dirty="0">
                <a:latin typeface="Arial Rounded MT Bold" panose="020F0704030504030204" pitchFamily="34" charset="0"/>
              </a:rPr>
              <a:t> from the following:</a:t>
            </a:r>
          </a:p>
          <a:p>
            <a:pPr lvl="1"/>
            <a:endParaRPr lang="en-US" sz="3400" dirty="0">
              <a:latin typeface="Arial Rounded MT Bold" panose="020F0704030504030204" pitchFamily="34" charset="0"/>
            </a:endParaRPr>
          </a:p>
          <a:p>
            <a:pPr lvl="1"/>
            <a:r>
              <a:rPr lang="en-US" sz="4500" dirty="0">
                <a:latin typeface="Arial Rounded MT Bold" panose="020F0704030504030204" pitchFamily="34" charset="0"/>
              </a:rPr>
              <a:t>World Geography (On-level, K, or H) </a:t>
            </a:r>
          </a:p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None/>
              <a:tabLst/>
              <a:defRPr/>
            </a:pPr>
            <a:r>
              <a:rPr lang="en-US" sz="29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     </a:t>
            </a:r>
            <a:r>
              <a:rPr lang="en-US" sz="2900" b="1" u="sng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Note</a:t>
            </a:r>
            <a:r>
              <a:rPr lang="en-US" sz="29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: 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Students may substitute AP or H/AP Human Geography for     	  		   World Geography but may </a:t>
            </a:r>
            <a:r>
              <a:rPr kumimoji="0" lang="en-US" sz="29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not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earn credit  for both courses.</a:t>
            </a:r>
          </a:p>
          <a:p>
            <a:pPr marL="457200" lvl="1" indent="0">
              <a:buNone/>
            </a:pPr>
            <a:endParaRPr lang="en-US" sz="3800" b="1" i="1" u="sng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marL="457200" lvl="1" indent="0">
              <a:buNone/>
            </a:pPr>
            <a:r>
              <a:rPr lang="en-US" sz="3800" b="1" i="1" u="sng" dirty="0">
                <a:solidFill>
                  <a:srgbClr val="00B050"/>
                </a:solidFill>
                <a:latin typeface="Arial Rounded MT Bold" panose="020F0704030504030204" pitchFamily="34" charset="0"/>
              </a:rPr>
              <a:t>OR</a:t>
            </a:r>
          </a:p>
          <a:p>
            <a:pPr marL="457200" lvl="1" indent="0">
              <a:buNone/>
            </a:pPr>
            <a:endParaRPr lang="en-US" sz="1600" u="sng" dirty="0">
              <a:latin typeface="Arial Rounded MT Bold" panose="020F07040305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500" dirty="0">
                <a:latin typeface="Arial Rounded MT Bold" panose="020F0704030504030204" pitchFamily="34" charset="0"/>
              </a:rPr>
              <a:t>World History (On-level, K, H, AP, or H/AP)</a:t>
            </a:r>
            <a:endParaRPr lang="en-US" sz="45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lvl="0">
              <a:buClr>
                <a:srgbClr val="F0AD00"/>
              </a:buClr>
            </a:pPr>
            <a:endParaRPr lang="en-US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lvl="0">
              <a:buClr>
                <a:srgbClr val="F0AD00"/>
              </a:buClr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lvl="0">
              <a:buClr>
                <a:srgbClr val="F0AD00"/>
              </a:buClr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lvl="0">
              <a:buClr>
                <a:srgbClr val="F0AD00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lvl="0">
              <a:buClr>
                <a:srgbClr val="F0AD00"/>
              </a:buClr>
              <a:buFont typeface="Wingdings" panose="05000000000000000000" pitchFamily="2" charset="2"/>
              <a:buChar char="Ø"/>
            </a:pPr>
            <a:r>
              <a:rPr lang="en-US" sz="41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Select course(s) and level(s)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7912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26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217663"/>
            <a:ext cx="3276600" cy="1252728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11</a:t>
            </a:r>
            <a:r>
              <a:rPr lang="en-US" baseline="30000" dirty="0">
                <a:latin typeface="Arial Rounded MT Bold" panose="020F0704030504030204" pitchFamily="34" charset="0"/>
              </a:rPr>
              <a:t>th</a:t>
            </a:r>
            <a:r>
              <a:rPr lang="en-US" dirty="0">
                <a:latin typeface="Arial Rounded MT Bold" panose="020F0704030504030204" pitchFamily="34" charset="0"/>
              </a:rPr>
              <a:t>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8991"/>
            <a:ext cx="8229600" cy="5006609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</a:rPr>
              <a:t>US History is </a:t>
            </a:r>
            <a:r>
              <a:rPr lang="en-US" sz="3600" b="1" i="1" dirty="0">
                <a:latin typeface="Arial Rounded MT Bold" panose="020F0704030504030204" pitchFamily="34" charset="0"/>
              </a:rPr>
              <a:t>REQUIRED.</a:t>
            </a:r>
          </a:p>
          <a:p>
            <a:endParaRPr lang="en-US" sz="3600" b="1" dirty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Select level</a:t>
            </a:r>
          </a:p>
          <a:p>
            <a:pPr lvl="1"/>
            <a:r>
              <a:rPr lang="en-US" b="1" dirty="0">
                <a:latin typeface="Arial Rounded MT Bold" panose="020F0704030504030204" pitchFamily="34" charset="0"/>
              </a:rPr>
              <a:t>On-level</a:t>
            </a:r>
          </a:p>
          <a:p>
            <a:pPr lvl="1"/>
            <a:r>
              <a:rPr lang="en-US" b="1" dirty="0">
                <a:latin typeface="Arial Rounded MT Bold" panose="020F0704030504030204" pitchFamily="34" charset="0"/>
              </a:rPr>
              <a:t>K</a:t>
            </a:r>
          </a:p>
          <a:p>
            <a:pPr lvl="1"/>
            <a:r>
              <a:rPr lang="en-US" b="1" dirty="0">
                <a:latin typeface="Arial Rounded MT Bold" panose="020F0704030504030204" pitchFamily="34" charset="0"/>
              </a:rPr>
              <a:t>K/DC (Dual Credit)</a:t>
            </a:r>
          </a:p>
          <a:p>
            <a:pPr lvl="1"/>
            <a:r>
              <a:rPr lang="en-US" b="1" dirty="0">
                <a:latin typeface="Arial Rounded MT Bold" panose="020F0704030504030204" pitchFamily="34" charset="0"/>
              </a:rPr>
              <a:t>H/DC (Horizons/Dual Credit)</a:t>
            </a:r>
          </a:p>
          <a:p>
            <a:pPr lvl="1"/>
            <a:r>
              <a:rPr lang="en-US" b="1" dirty="0">
                <a:latin typeface="Arial Rounded MT Bold" panose="020F0704030504030204" pitchFamily="34" charset="0"/>
              </a:rPr>
              <a:t>AP  </a:t>
            </a:r>
          </a:p>
          <a:p>
            <a:pPr lvl="1"/>
            <a:r>
              <a:rPr lang="en-US" b="1" dirty="0">
                <a:latin typeface="Arial Rounded MT Bold" panose="020F0704030504030204" pitchFamily="34" charset="0"/>
              </a:rPr>
              <a:t>H/AP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90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91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654" y="217663"/>
            <a:ext cx="3241964" cy="1252728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12</a:t>
            </a:r>
            <a:r>
              <a:rPr lang="en-US" baseline="30000" dirty="0">
                <a:latin typeface="Arial Rounded MT Bold" panose="020F0704030504030204" pitchFamily="34" charset="0"/>
              </a:rPr>
              <a:t>th</a:t>
            </a:r>
            <a:r>
              <a:rPr lang="en-US" dirty="0">
                <a:latin typeface="Arial Rounded MT Bold" panose="020F0704030504030204" pitchFamily="34" charset="0"/>
              </a:rPr>
              <a:t>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36" y="1600200"/>
            <a:ext cx="8229600" cy="5105399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Government </a:t>
            </a:r>
            <a:r>
              <a:rPr lang="en-US" dirty="0">
                <a:latin typeface="Arial Rounded MT Bold" panose="020F0704030504030204" pitchFamily="34" charset="0"/>
              </a:rPr>
              <a:t>(.5 credit) </a:t>
            </a:r>
          </a:p>
          <a:p>
            <a:pPr marL="118872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   </a:t>
            </a:r>
            <a:r>
              <a:rPr lang="en-US" sz="4000" dirty="0">
                <a:latin typeface="Arial Rounded MT Bold" panose="020F0704030504030204" pitchFamily="34" charset="0"/>
              </a:rPr>
              <a:t> &amp; Economics </a:t>
            </a:r>
            <a:r>
              <a:rPr lang="en-US" dirty="0">
                <a:latin typeface="Arial Rounded MT Bold" panose="020F0704030504030204" pitchFamily="34" charset="0"/>
              </a:rPr>
              <a:t>(.5 credit)</a:t>
            </a:r>
          </a:p>
          <a:p>
            <a:pPr marL="118872" indent="0">
              <a:buNone/>
            </a:pPr>
            <a:endParaRPr lang="en-US" sz="1600" dirty="0">
              <a:latin typeface="Arial Rounded MT Bold" panose="020F0704030504030204" pitchFamily="34" charset="0"/>
            </a:endParaRPr>
          </a:p>
          <a:p>
            <a:r>
              <a:rPr lang="en-US" b="1" u="sng" dirty="0">
                <a:latin typeface="Arial Rounded MT Bold" panose="020F0704030504030204" pitchFamily="34" charset="0"/>
              </a:rPr>
              <a:t>BOTH</a:t>
            </a:r>
            <a:r>
              <a:rPr lang="en-US" dirty="0">
                <a:latin typeface="Arial Rounded MT Bold" panose="020F0704030504030204" pitchFamily="34" charset="0"/>
              </a:rPr>
              <a:t> are </a:t>
            </a:r>
            <a:r>
              <a:rPr lang="en-US" b="1" i="1" dirty="0">
                <a:latin typeface="Arial Rounded MT Bold" panose="020F0704030504030204" pitchFamily="34" charset="0"/>
              </a:rPr>
              <a:t>REQUIRED</a:t>
            </a:r>
          </a:p>
          <a:p>
            <a:endParaRPr lang="en-US" sz="1600" b="1" dirty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Select level for </a:t>
            </a:r>
            <a:r>
              <a:rPr lang="en-US" b="1" i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each</a:t>
            </a:r>
            <a:r>
              <a:rPr lang="en-US" b="1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course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On-level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K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K/DC (Dual Credit)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H/DC (Horizons/Dual Credit)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AP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H/AP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55" y="3505201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80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17660" y="1657132"/>
            <a:ext cx="5648623" cy="975023"/>
          </a:xfrm>
        </p:spPr>
        <p:txBody>
          <a:bodyPr/>
          <a:lstStyle/>
          <a:p>
            <a:r>
              <a:rPr lang="en-US" dirty="0"/>
              <a:t>Graduation requirements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32463" y="2071381"/>
            <a:ext cx="6511131" cy="631104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Math</a:t>
            </a:r>
          </a:p>
        </p:txBody>
      </p:sp>
      <p:pic>
        <p:nvPicPr>
          <p:cNvPr id="1026" name="Picture 2" descr="C:\Users\Sandy\AppData\Local\Microsoft\Windows\Temporary Internet Files\Content.IE5\TZ5J31QP\Math_Logo_by_avidleb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4292699" cy="302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153992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4 credits required</a:t>
            </a:r>
          </a:p>
        </p:txBody>
      </p:sp>
    </p:spTree>
    <p:extLst>
      <p:ext uri="{BB962C8B-B14F-4D97-AF65-F5344CB8AC3E}">
        <p14:creationId xmlns:p14="http://schemas.microsoft.com/office/powerpoint/2010/main" val="3236079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7520940" cy="548640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u="sng" dirty="0"/>
              <a:t>Requirements</a:t>
            </a:r>
            <a:r>
              <a:rPr lang="en-US" dirty="0"/>
              <a:t> 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(see page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7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 Student Booklet)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8153400" cy="5867400"/>
          </a:xfrm>
        </p:spPr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Algebra I </a:t>
            </a:r>
            <a:r>
              <a:rPr lang="en-US" sz="2400" dirty="0"/>
              <a:t>– 8</a:t>
            </a:r>
            <a:r>
              <a:rPr lang="en-US" sz="2400" baseline="30000" dirty="0"/>
              <a:t>th</a:t>
            </a:r>
            <a:r>
              <a:rPr lang="en-US" sz="2400" dirty="0"/>
              <a:t> or 9</a:t>
            </a:r>
            <a:r>
              <a:rPr lang="en-US" sz="2400" baseline="30000" dirty="0"/>
              <a:t>th</a:t>
            </a:r>
            <a:r>
              <a:rPr lang="en-US" sz="2400" dirty="0"/>
              <a:t> Grade </a:t>
            </a:r>
          </a:p>
          <a:p>
            <a:pPr lvl="3">
              <a:buClr>
                <a:srgbClr val="F96A1B"/>
              </a:buClr>
            </a:pPr>
            <a:r>
              <a:rPr lang="en-US" sz="2400" b="1" u="sng" dirty="0">
                <a:solidFill>
                  <a:srgbClr val="000000"/>
                </a:solidFill>
              </a:rPr>
              <a:t>On-level</a:t>
            </a:r>
            <a:r>
              <a:rPr lang="en-US" sz="2400" b="1" dirty="0">
                <a:solidFill>
                  <a:srgbClr val="000000"/>
                </a:solidFill>
              </a:rPr>
              <a:t> credit regardless of when taken</a:t>
            </a:r>
          </a:p>
          <a:p>
            <a:pPr lvl="3">
              <a:buClr>
                <a:srgbClr val="F96A1B"/>
              </a:buClr>
            </a:pPr>
            <a:r>
              <a:rPr lang="en-US" sz="2400" b="1" dirty="0">
                <a:solidFill>
                  <a:srgbClr val="000000"/>
                </a:solidFill>
              </a:rPr>
              <a:t>Required for all students</a:t>
            </a:r>
            <a:endParaRPr lang="en-US" sz="2400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Geometry</a:t>
            </a:r>
            <a:r>
              <a:rPr lang="en-US" sz="2400" dirty="0"/>
              <a:t> – </a:t>
            </a:r>
            <a:r>
              <a:rPr lang="en-US" sz="2400" i="1" dirty="0"/>
              <a:t>(On-level, K, or H)</a:t>
            </a:r>
            <a:endParaRPr lang="en-US" sz="24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/>
              <a:t>An additional math course +1 additional advanced math course</a:t>
            </a:r>
            <a:endParaRPr lang="en-US" sz="1900" i="1" dirty="0">
              <a:solidFill>
                <a:srgbClr val="FF0000"/>
              </a:solidFill>
            </a:endParaRPr>
          </a:p>
          <a:p>
            <a:pPr lvl="3"/>
            <a:r>
              <a:rPr lang="en-US" sz="2400" b="1" dirty="0"/>
              <a:t>All STEM endorsements - must take Algebra II.</a:t>
            </a:r>
            <a:endParaRPr lang="en-US" sz="2400" dirty="0"/>
          </a:p>
          <a:p>
            <a:pPr lvl="3"/>
            <a:r>
              <a:rPr lang="en-US" sz="2400" b="1" dirty="0"/>
              <a:t>Algebra II must be taken to earn the </a:t>
            </a:r>
            <a:r>
              <a:rPr lang="en-US" sz="2400" b="1" i="1" u="sng" dirty="0"/>
              <a:t>Distinguished Level of Achievement</a:t>
            </a:r>
            <a:r>
              <a:rPr lang="en-US" sz="2400" b="1" dirty="0"/>
              <a:t> </a:t>
            </a:r>
            <a:r>
              <a:rPr lang="en-US" sz="1900" b="1" i="1" dirty="0">
                <a:solidFill>
                  <a:srgbClr val="00B050"/>
                </a:solidFill>
              </a:rPr>
              <a:t>(required to be eligible for the top 10% automatic admission to any Texas Public University and to be considered for the Texas Grant)</a:t>
            </a:r>
            <a:endParaRPr lang="en-US" sz="1900" i="1" dirty="0">
              <a:solidFill>
                <a:srgbClr val="00B050"/>
              </a:solidFill>
            </a:endParaRPr>
          </a:p>
          <a:p>
            <a:pPr marL="466344" lvl="3" indent="0"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pPr marL="466344" lvl="3" indent="0"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pPr marL="466344" lvl="3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Accounting II K &amp; Robotics II K may count as math credits </a:t>
            </a:r>
            <a:r>
              <a:rPr lang="en-US" sz="2400" b="1" u="sng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82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sz="3600" dirty="0"/>
            </a:br>
            <a:r>
              <a:rPr lang="en-US" dirty="0"/>
              <a:t>Options for a student taking </a:t>
            </a:r>
            <a:br>
              <a:rPr lang="en-US" dirty="0"/>
            </a:br>
            <a:r>
              <a:rPr lang="en-US" b="1" i="1" dirty="0">
                <a:solidFill>
                  <a:srgbClr val="7030A0"/>
                </a:solidFill>
              </a:rPr>
              <a:t>8</a:t>
            </a:r>
            <a:r>
              <a:rPr lang="en-US" b="1" i="1" baseline="30000" dirty="0">
                <a:solidFill>
                  <a:srgbClr val="7030A0"/>
                </a:solidFill>
              </a:rPr>
              <a:t>th</a:t>
            </a:r>
            <a:r>
              <a:rPr lang="en-US" b="1" i="1" dirty="0">
                <a:solidFill>
                  <a:srgbClr val="7030A0"/>
                </a:solidFill>
              </a:rPr>
              <a:t> grade math </a:t>
            </a:r>
            <a:r>
              <a:rPr lang="en-US" dirty="0"/>
              <a:t>this year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2" descr="C:\Users\Sandy\AppData\Local\Microsoft\Windows\Temporary Internet Files\Content.IE5\TZ5J31QP\Math_Logo_by_avidlebo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589" y="5257800"/>
            <a:ext cx="2051288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6095FF-D6EB-4427-AB9D-A72D0C8C7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" y="1415523"/>
            <a:ext cx="8763000" cy="41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2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762000"/>
            <a:ext cx="8515199" cy="5791200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1" i="1" dirty="0">
                <a:latin typeface="+mn-lt"/>
                <a:ea typeface="Calibri"/>
                <a:cs typeface="Times New Roman"/>
              </a:rPr>
              <a:t>Endorsements</a:t>
            </a:r>
            <a:r>
              <a:rPr lang="en-US" sz="2000" dirty="0">
                <a:latin typeface="+mn-lt"/>
                <a:ea typeface="Calibri"/>
                <a:cs typeface="Times New Roman"/>
              </a:rPr>
              <a:t> help create a personalized learning plan in line with a student’s career interests and goals.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000" dirty="0">
                <a:latin typeface="+mn-lt"/>
                <a:ea typeface="Calibri"/>
                <a:cs typeface="Times New Roman"/>
              </a:rPr>
              <a:t>Students and parents are required to select (in writing) an endorsement area and create a 4-Year Plan.</a:t>
            </a:r>
          </a:p>
          <a:p>
            <a:pPr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000" b="1" dirty="0"/>
              <a:t>There</a:t>
            </a:r>
            <a:r>
              <a:rPr lang="en-US" sz="2000" b="1" dirty="0">
                <a:latin typeface="+mn-lt"/>
              </a:rPr>
              <a:t> will be opportunities to review and/or modify </a:t>
            </a:r>
            <a:r>
              <a:rPr lang="en-US" sz="2000" b="1" dirty="0"/>
              <a:t>the</a:t>
            </a:r>
            <a:r>
              <a:rPr lang="en-US" sz="2000" b="1" dirty="0">
                <a:latin typeface="+mn-lt"/>
              </a:rPr>
              <a:t> plan each year.</a:t>
            </a:r>
            <a:endParaRPr lang="en-US" sz="2000" b="1" dirty="0">
              <a:solidFill>
                <a:srgbClr val="FF0000"/>
              </a:solidFill>
              <a:latin typeface="Palatino Linotype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000" b="1" dirty="0">
                <a:solidFill>
                  <a:schemeClr val="tx1"/>
                </a:solidFill>
                <a:latin typeface="Palatino Linotype"/>
                <a:ea typeface="Calibri"/>
                <a:cs typeface="Times New Roman"/>
              </a:rPr>
              <a:t>Schedule changes for the next school year must be made               </a:t>
            </a:r>
            <a:r>
              <a:rPr lang="en-US" sz="2000" b="1" u="sng" dirty="0">
                <a:solidFill>
                  <a:schemeClr val="tx1"/>
                </a:solidFill>
                <a:latin typeface="Palatino Linotype"/>
                <a:ea typeface="Calibri"/>
                <a:cs typeface="Times New Roman"/>
              </a:rPr>
              <a:t>before the end of the CURRENT school year.</a:t>
            </a:r>
            <a:endParaRPr lang="en-US" sz="2000" dirty="0">
              <a:latin typeface="+mn-lt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000" b="1" dirty="0">
                <a:latin typeface="+mn-lt"/>
                <a:ea typeface="Calibri"/>
                <a:cs typeface="Times New Roman"/>
              </a:rPr>
              <a:t>Students may earn more than one endorsement.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b="1" u="sng" dirty="0">
              <a:latin typeface="+mn-lt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1" u="sng" dirty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NOTE</a:t>
            </a:r>
            <a:r>
              <a:rPr lang="en-US" sz="2000" b="1" dirty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:  Students must graduate with the </a:t>
            </a:r>
            <a:r>
              <a:rPr lang="en-US" sz="2000" b="1" u="sng" dirty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Distinguished Level of Achievement</a:t>
            </a:r>
            <a:r>
              <a:rPr lang="en-US" sz="2000" b="1" dirty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in order to be eligible for top 10% automatic admission at any Texas public university and also to be considered for the TEXAS Grant</a:t>
            </a:r>
            <a:r>
              <a:rPr lang="en-US" sz="2000" b="1" dirty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  <a:endParaRPr lang="en-US" sz="2000" dirty="0"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791200"/>
            <a:ext cx="1222075" cy="925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54527"/>
            <a:ext cx="632544" cy="63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520940" cy="47244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a typeface="Calibri"/>
                <a:cs typeface="Times New Roman"/>
              </a:rPr>
            </a:br>
            <a:r>
              <a:rPr lang="en-US" sz="3100" dirty="0">
                <a:ea typeface="Calibri"/>
                <a:cs typeface="Times New Roman"/>
              </a:rPr>
              <a:t>Options for a </a:t>
            </a:r>
            <a:r>
              <a:rPr lang="en-US" sz="3100" dirty="0"/>
              <a:t>student taking </a:t>
            </a:r>
            <a:br>
              <a:rPr lang="en-US" sz="3100" dirty="0"/>
            </a:br>
            <a:r>
              <a:rPr lang="en-US" sz="3100" b="1" i="1" dirty="0">
                <a:solidFill>
                  <a:srgbClr val="7030A0"/>
                </a:solidFill>
              </a:rPr>
              <a:t>ALGEBRA I</a:t>
            </a:r>
            <a:r>
              <a:rPr lang="en-US" sz="3100" dirty="0"/>
              <a:t>   this year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798" y="1018882"/>
          <a:ext cx="8382003" cy="268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8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65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855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 Grade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100" b="1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100" b="1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en-US" sz="1100" b="1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100" b="1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75CFE03-A1E1-4527-8DE3-3F5CCD142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87440"/>
            <a:ext cx="8610602" cy="54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11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Graduation Requirements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sz="4400" dirty="0"/>
              <a:t>Science</a:t>
            </a:r>
          </a:p>
        </p:txBody>
      </p:sp>
      <p:pic>
        <p:nvPicPr>
          <p:cNvPr id="1026" name="Picture 2" descr="C:\Users\Sandy\AppData\Local\Microsoft\Windows\Temporary Internet Files\Content.IE5\N9FVQ2U5\scienc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68856"/>
            <a:ext cx="30670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ndy\AppData\Local\Microsoft\Windows\Temporary Internet Files\Content.IE5\K9ZB70QR\science_poster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3508348" cy="230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60198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 credits required</a:t>
            </a:r>
          </a:p>
        </p:txBody>
      </p:sp>
    </p:spTree>
    <p:extLst>
      <p:ext uri="{BB962C8B-B14F-4D97-AF65-F5344CB8AC3E}">
        <p14:creationId xmlns:p14="http://schemas.microsoft.com/office/powerpoint/2010/main" val="2914461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08043"/>
            <a:ext cx="7024744" cy="840305"/>
          </a:xfrm>
        </p:spPr>
        <p:txBody>
          <a:bodyPr/>
          <a:lstStyle/>
          <a:p>
            <a:pPr algn="ctr"/>
            <a:r>
              <a:rPr lang="en-US" b="1" dirty="0"/>
              <a:t>Requirements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563588"/>
            <a:ext cx="79248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 Science credits required for any endorsement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9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- Biology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(On-level, K, or H)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10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- IPC, Chemistry, or Physics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(or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AP Physics I if completed or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                                                                                                             concurrent enrollment in Algebra II)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 additional science course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(see Student Booklet - page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8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+1 additional advanced science course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All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endorsements - must take Biology, Chemistry, &amp; Physics (or AP Physics I)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Multidisciplinary Studies – Option 1 – 4 x 4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must have Biology + Chemistry and/or Physics (or AP Physics I)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4" b="-1054"/>
          <a:stretch/>
        </p:blipFill>
        <p:spPr>
          <a:xfrm>
            <a:off x="640080" y="392751"/>
            <a:ext cx="934720" cy="1140357"/>
          </a:xfrm>
          <a:noFill/>
        </p:spPr>
      </p:pic>
      <p:pic>
        <p:nvPicPr>
          <p:cNvPr id="7" name="Picture 3" descr="C:\Users\Sandy\AppData\Local\Microsoft\Windows\Temporary Internet Files\Content.IE5\K9ZB70QR\science_poster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"/>
            <a:ext cx="3505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04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9</a:t>
            </a:r>
            <a:r>
              <a:rPr lang="en-US" sz="7200" b="1" baseline="30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th</a:t>
            </a:r>
            <a:r>
              <a:rPr lang="en-US" sz="72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Grade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All</a:t>
            </a:r>
            <a:r>
              <a:rPr lang="en-US" sz="3200" dirty="0"/>
              <a:t> students must take </a:t>
            </a:r>
            <a:r>
              <a:rPr lang="en-US" sz="3200" b="1" dirty="0"/>
              <a:t>Biology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Choose level:</a:t>
            </a:r>
          </a:p>
          <a:p>
            <a:pPr lvl="1"/>
            <a:r>
              <a:rPr lang="en-US" sz="2800" b="1" dirty="0"/>
              <a:t>On-level </a:t>
            </a:r>
          </a:p>
          <a:p>
            <a:pPr lvl="1"/>
            <a:r>
              <a:rPr lang="en-US" sz="2800" b="1" dirty="0"/>
              <a:t>K </a:t>
            </a:r>
          </a:p>
          <a:p>
            <a:pPr lvl="1"/>
            <a:r>
              <a:rPr lang="en-US" sz="2800" b="1" dirty="0"/>
              <a:t>H</a:t>
            </a:r>
          </a:p>
        </p:txBody>
      </p:sp>
      <p:pic>
        <p:nvPicPr>
          <p:cNvPr id="5" name="Picture 3" descr="C:\Users\Sandy\AppData\Local\Microsoft\Windows\Temporary Internet Files\Content.IE5\K9ZB70QR\science_post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"/>
            <a:ext cx="3505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4" b="-1054"/>
          <a:stretch/>
        </p:blipFill>
        <p:spPr>
          <a:xfrm>
            <a:off x="6271708" y="2819659"/>
            <a:ext cx="1779178" cy="251696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82" y="38100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91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6" y="609153"/>
            <a:ext cx="3519544" cy="610047"/>
          </a:xfrm>
        </p:spPr>
        <p:txBody>
          <a:bodyPr>
            <a:noAutofit/>
          </a:bodyPr>
          <a:lstStyle/>
          <a:p>
            <a:r>
              <a:rPr lang="en-US" sz="48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10th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92" y="1143000"/>
            <a:ext cx="8229600" cy="5257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b="1" dirty="0"/>
          </a:p>
          <a:p>
            <a:pPr marL="68580" indent="0">
              <a:buNone/>
            </a:pPr>
            <a:r>
              <a:rPr lang="en-US" b="1" dirty="0"/>
              <a:t>Choose</a:t>
            </a:r>
            <a:r>
              <a:rPr lang="en-US" dirty="0"/>
              <a:t> from the following:</a:t>
            </a:r>
          </a:p>
          <a:p>
            <a:pPr marL="68580" indent="0">
              <a:buNone/>
            </a:pPr>
            <a:endParaRPr lang="en-US" sz="2000" dirty="0"/>
          </a:p>
          <a:p>
            <a:pPr lvl="1"/>
            <a:r>
              <a:rPr lang="en-US" sz="2000" b="1" dirty="0"/>
              <a:t>IPC </a:t>
            </a:r>
            <a:r>
              <a:rPr lang="en-US" sz="2000" dirty="0"/>
              <a:t>(On-level)</a:t>
            </a:r>
          </a:p>
          <a:p>
            <a:pPr marL="365760" lvl="1" indent="0">
              <a:buNone/>
            </a:pPr>
            <a:endParaRPr lang="en-US" sz="2000" dirty="0"/>
          </a:p>
          <a:p>
            <a:pPr lvl="1"/>
            <a:r>
              <a:rPr lang="en-US" sz="2000" b="1" dirty="0"/>
              <a:t>Chemistry</a:t>
            </a:r>
            <a:r>
              <a:rPr lang="en-US" sz="2000" dirty="0"/>
              <a:t> (On-level, K, or H)</a:t>
            </a:r>
          </a:p>
          <a:p>
            <a:pPr marL="365760" lvl="1" indent="0">
              <a:buNone/>
            </a:pPr>
            <a:endParaRPr lang="en-US" sz="2000" dirty="0"/>
          </a:p>
          <a:p>
            <a:pPr lvl="1"/>
            <a:r>
              <a:rPr lang="en-US" sz="2000" b="1" dirty="0"/>
              <a:t>Physics</a:t>
            </a:r>
            <a:r>
              <a:rPr lang="en-US" sz="2000" dirty="0"/>
              <a:t> (On-level, K, or H)</a:t>
            </a:r>
          </a:p>
          <a:p>
            <a:pPr marL="365760" lvl="1" indent="0">
              <a:buNone/>
            </a:pPr>
            <a:r>
              <a:rPr lang="en-US" sz="2000" dirty="0"/>
              <a:t>or </a:t>
            </a:r>
            <a:r>
              <a:rPr lang="en-US" sz="1800" b="1" dirty="0"/>
              <a:t>AP Physics 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(if </a:t>
            </a:r>
            <a:r>
              <a:rPr lang="en-US" sz="1800" b="1" dirty="0">
                <a:solidFill>
                  <a:srgbClr val="7030A0"/>
                </a:solidFill>
              </a:rPr>
              <a:t>completed or concurrent enrollment in Algebra II) </a:t>
            </a:r>
          </a:p>
          <a:p>
            <a:pPr lvl="1">
              <a:buClr>
                <a:srgbClr val="94C600"/>
              </a:buClr>
            </a:pPr>
            <a:endParaRPr lang="en-US" sz="1900" b="1" dirty="0">
              <a:solidFill>
                <a:srgbClr val="7030A0"/>
              </a:solidFill>
            </a:endParaRPr>
          </a:p>
          <a:p>
            <a:pPr marL="365760" lvl="1" indent="0">
              <a:buClr>
                <a:srgbClr val="94C600"/>
              </a:buClr>
              <a:buNone/>
            </a:pPr>
            <a:endParaRPr lang="en-US" sz="1900" b="1" dirty="0">
              <a:solidFill>
                <a:srgbClr val="7030A0"/>
              </a:solidFill>
            </a:endParaRPr>
          </a:p>
          <a:p>
            <a:pPr marL="365760" lvl="1" indent="0">
              <a:buClr>
                <a:srgbClr val="94C600"/>
              </a:buClr>
              <a:buNone/>
            </a:pPr>
            <a:r>
              <a:rPr lang="en-US" sz="1900" b="1" i="1" u="sng" dirty="0">
                <a:solidFill>
                  <a:srgbClr val="C00000"/>
                </a:solidFill>
              </a:rPr>
              <a:t>Note</a:t>
            </a:r>
            <a:r>
              <a:rPr lang="en-US" sz="1900" b="1" i="1" dirty="0">
                <a:solidFill>
                  <a:srgbClr val="C00000"/>
                </a:solidFill>
              </a:rPr>
              <a:t>: Students who do not take Chemistry may meet the high school graduation requirements but this does </a:t>
            </a:r>
            <a:r>
              <a:rPr lang="en-US" sz="1900" b="1" i="1" u="sng" dirty="0">
                <a:solidFill>
                  <a:srgbClr val="C00000"/>
                </a:solidFill>
              </a:rPr>
              <a:t>not</a:t>
            </a:r>
            <a:r>
              <a:rPr lang="en-US" sz="1900" b="1" i="1" dirty="0">
                <a:solidFill>
                  <a:srgbClr val="C00000"/>
                </a:solidFill>
              </a:rPr>
              <a:t> position them for career and college readiness.</a:t>
            </a:r>
          </a:p>
          <a:p>
            <a:pPr marL="457200" lvl="1" indent="0">
              <a:buNone/>
            </a:pPr>
            <a:endParaRPr lang="en-US" sz="1800" i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" name="Picture 3" descr="C:\Users\Sandy\AppData\Local\Microsoft\Windows\Temporary Internet Files\Content.IE5\K9ZB70QR\science_post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"/>
            <a:ext cx="3505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4" b="-1054"/>
          <a:stretch/>
        </p:blipFill>
        <p:spPr>
          <a:xfrm>
            <a:off x="7021672" y="1422883"/>
            <a:ext cx="1590654" cy="1945462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545" y="1422883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3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114549" y="3024815"/>
            <a:ext cx="5867400" cy="572536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11th and/or 12th grade</a:t>
            </a:r>
          </a:p>
        </p:txBody>
      </p:sp>
      <p:pic>
        <p:nvPicPr>
          <p:cNvPr id="5" name="Picture 3" descr="C:\Users\Sandy\AppData\Local\Microsoft\Windows\Temporary Internet Files\Content.IE5\K9ZB70QR\science_post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99" y="9992"/>
            <a:ext cx="2895600" cy="50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39042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See Student Booklet - Page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984766"/>
            <a:ext cx="629682" cy="948905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892E808-EC2A-F9CB-52C7-A105CB0B77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234713"/>
              </p:ext>
            </p:extLst>
          </p:nvPr>
        </p:nvGraphicFramePr>
        <p:xfrm>
          <a:off x="1600200" y="984766"/>
          <a:ext cx="5181600" cy="5257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6732">
                  <a:extLst>
                    <a:ext uri="{9D8B030D-6E8A-4147-A177-3AD203B41FA5}">
                      <a16:colId xmlns:a16="http://schemas.microsoft.com/office/drawing/2014/main" val="2422300954"/>
                    </a:ext>
                  </a:extLst>
                </a:gridCol>
                <a:gridCol w="1638110">
                  <a:extLst>
                    <a:ext uri="{9D8B030D-6E8A-4147-A177-3AD203B41FA5}">
                      <a16:colId xmlns:a16="http://schemas.microsoft.com/office/drawing/2014/main" val="1650088284"/>
                    </a:ext>
                  </a:extLst>
                </a:gridCol>
                <a:gridCol w="1896758">
                  <a:extLst>
                    <a:ext uri="{9D8B030D-6E8A-4147-A177-3AD203B41FA5}">
                      <a16:colId xmlns:a16="http://schemas.microsoft.com/office/drawing/2014/main" val="3207194286"/>
                    </a:ext>
                  </a:extLst>
                </a:gridCol>
              </a:tblGrid>
              <a:tr h="854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Course Name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Prerequisites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Information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extLst>
                  <a:ext uri="{0D108BD9-81ED-4DB2-BD59-A6C34878D82A}">
                    <a16:rowId xmlns:a16="http://schemas.microsoft.com/office/drawing/2014/main" val="2807786181"/>
                  </a:ext>
                </a:extLst>
              </a:tr>
              <a:tr h="1712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IPC (Integrated Physics &amp; Chemistry) (On-level)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Biology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Introduces basic concepts of Chemistry &amp; Physics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extLst>
                  <a:ext uri="{0D108BD9-81ED-4DB2-BD59-A6C34878D82A}">
                    <a16:rowId xmlns:a16="http://schemas.microsoft.com/office/drawing/2014/main" val="368338222"/>
                  </a:ext>
                </a:extLst>
              </a:tr>
              <a:tr h="1712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Chemistry (On-level, K, or H)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Biology and Algebra I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Characteristics of matter; use of Periodic Table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extLst>
                  <a:ext uri="{0D108BD9-81ED-4DB2-BD59-A6C34878D82A}">
                    <a16:rowId xmlns:a16="http://schemas.microsoft.com/office/drawing/2014/main" val="4020722421"/>
                  </a:ext>
                </a:extLst>
              </a:tr>
              <a:tr h="1762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Physics (On-level, K, or H)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Biology &amp; completion or concurrent with Algebra I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Laws of motion &amp; forces, energy, waves, &amp; electricity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extLst>
                  <a:ext uri="{0D108BD9-81ED-4DB2-BD59-A6C34878D82A}">
                    <a16:rowId xmlns:a16="http://schemas.microsoft.com/office/drawing/2014/main" val="152739621"/>
                  </a:ext>
                </a:extLst>
              </a:tr>
              <a:tr h="854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Aquatic Science (On-level)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Biology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Fresh water &amp; marine aquatic systems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extLst>
                  <a:ext uri="{0D108BD9-81ED-4DB2-BD59-A6C34878D82A}">
                    <a16:rowId xmlns:a16="http://schemas.microsoft.com/office/drawing/2014/main" val="762301492"/>
                  </a:ext>
                </a:extLst>
              </a:tr>
              <a:tr h="854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Astronomy (On-level)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Biology 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Moon, stars, planets, space exploration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extLst>
                  <a:ext uri="{0D108BD9-81ED-4DB2-BD59-A6C34878D82A}">
                    <a16:rowId xmlns:a16="http://schemas.microsoft.com/office/drawing/2014/main" val="3102159559"/>
                  </a:ext>
                </a:extLst>
              </a:tr>
              <a:tr h="2596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Earth and Space (On-level, K, or H)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Biology, Chemistry &amp; completion or concurrent with 3</a:t>
                      </a:r>
                      <a:r>
                        <a:rPr lang="en-US" sz="400" baseline="30000" dirty="0">
                          <a:effectLst/>
                        </a:rPr>
                        <a:t>rd</a:t>
                      </a:r>
                      <a:r>
                        <a:rPr lang="en-US" sz="400" dirty="0">
                          <a:effectLst/>
                        </a:rPr>
                        <a:t> science &amp; 3</a:t>
                      </a:r>
                      <a:r>
                        <a:rPr lang="en-US" sz="400" baseline="30000" dirty="0">
                          <a:effectLst/>
                        </a:rPr>
                        <a:t>rd</a:t>
                      </a:r>
                      <a:r>
                        <a:rPr lang="en-US" sz="400" dirty="0">
                          <a:effectLst/>
                        </a:rPr>
                        <a:t> math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Earth’s systems and space 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extLst>
                  <a:ext uri="{0D108BD9-81ED-4DB2-BD59-A6C34878D82A}">
                    <a16:rowId xmlns:a16="http://schemas.microsoft.com/office/drawing/2014/main" val="625743505"/>
                  </a:ext>
                </a:extLst>
              </a:tr>
              <a:tr h="2596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Environmental Systems (On-level)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Biology and IPC or Chemistry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Native plants &amp; animals, endangered species, disasters &amp; events that affect the environment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extLst>
                  <a:ext uri="{0D108BD9-81ED-4DB2-BD59-A6C34878D82A}">
                    <a16:rowId xmlns:a16="http://schemas.microsoft.com/office/drawing/2014/main" val="2939457840"/>
                  </a:ext>
                </a:extLst>
              </a:tr>
              <a:tr h="2596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AP Biology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Biology and Chemistry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Molecular biology, cellular  processes, human genetics, plants &amp; animals;  college prep course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extLst>
                  <a:ext uri="{0D108BD9-81ED-4DB2-BD59-A6C34878D82A}">
                    <a16:rowId xmlns:a16="http://schemas.microsoft.com/office/drawing/2014/main" val="128165412"/>
                  </a:ext>
                </a:extLst>
              </a:tr>
              <a:tr h="1762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AP Chemistry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Chemistry and Algebra II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In-depth study of chemistry; comparable to a first year college course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extLst>
                  <a:ext uri="{0D108BD9-81ED-4DB2-BD59-A6C34878D82A}">
                    <a16:rowId xmlns:a16="http://schemas.microsoft.com/office/drawing/2014/main" val="3440741220"/>
                  </a:ext>
                </a:extLst>
              </a:tr>
              <a:tr h="3578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AP Physics I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Completion or concurrent enrollment in Algebra II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May substitute for Physics </a:t>
                      </a:r>
                      <a:endParaRPr lang="en-US" sz="5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Algebra-based;  the equivalent of a first semester algebra-based Physics college course but taught over a full year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extLst>
                  <a:ext uri="{0D108BD9-81ED-4DB2-BD59-A6C34878D82A}">
                    <a16:rowId xmlns:a16="http://schemas.microsoft.com/office/drawing/2014/main" val="59165012"/>
                  </a:ext>
                </a:extLst>
              </a:tr>
              <a:tr h="2670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AP Physics II 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Physics K or AP Physics I </a:t>
                      </a:r>
                      <a:r>
                        <a:rPr lang="en-US" sz="400" u="sng" dirty="0">
                          <a:effectLst/>
                        </a:rPr>
                        <a:t>and</a:t>
                      </a:r>
                      <a:r>
                        <a:rPr lang="en-US" sz="400" dirty="0">
                          <a:effectLst/>
                        </a:rPr>
                        <a:t> completion or concurrent enrollment in Precalculus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Algebra-based; comparable to a second semester algebra-based college Physics course but taught over a full year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extLst>
                  <a:ext uri="{0D108BD9-81ED-4DB2-BD59-A6C34878D82A}">
                    <a16:rowId xmlns:a16="http://schemas.microsoft.com/office/drawing/2014/main" val="558846177"/>
                  </a:ext>
                </a:extLst>
              </a:tr>
              <a:tr h="3481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AP Physics C</a:t>
                      </a:r>
                      <a:endParaRPr lang="en-US" sz="5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(2 credits/2 period block)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Physics  or AP Physics I </a:t>
                      </a:r>
                      <a:r>
                        <a:rPr lang="en-US" sz="400" u="sng" dirty="0">
                          <a:effectLst/>
                        </a:rPr>
                        <a:t>and </a:t>
                      </a:r>
                      <a:r>
                        <a:rPr lang="en-US" sz="400" dirty="0">
                          <a:effectLst/>
                        </a:rPr>
                        <a:t>completion or concurrent enrollment in Calculus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Calculus-based; principles of mechanics, electricity, &amp; magnetism; the equivalent of calculus-based college Physics for engineers &amp; science majors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extLst>
                  <a:ext uri="{0D108BD9-81ED-4DB2-BD59-A6C34878D82A}">
                    <a16:rowId xmlns:a16="http://schemas.microsoft.com/office/drawing/2014/main" val="1810718046"/>
                  </a:ext>
                </a:extLst>
              </a:tr>
              <a:tr h="1762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AP Environmental Science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Biology and Chemistry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Identify &amp; analyze natural and human-made environmental problems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extLst>
                  <a:ext uri="{0D108BD9-81ED-4DB2-BD59-A6C34878D82A}">
                    <a16:rowId xmlns:a16="http://schemas.microsoft.com/office/drawing/2014/main" val="2617690911"/>
                  </a:ext>
                </a:extLst>
              </a:tr>
              <a:tr h="3481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Anatomy &amp; Physiology K</a:t>
                      </a:r>
                      <a:endParaRPr lang="en-US" sz="5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Biology and Chemistry; recommended – Medical Term &amp; Prin of Health Sci</a:t>
                      </a:r>
                      <a:endParaRPr lang="en-US" sz="5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Grades 11-12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Organ systems &amp; physiology; dissection techniques; cause &amp; effect of disease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extLst>
                  <a:ext uri="{0D108BD9-81ED-4DB2-BD59-A6C34878D82A}">
                    <a16:rowId xmlns:a16="http://schemas.microsoft.com/office/drawing/2014/main" val="2453319652"/>
                  </a:ext>
                </a:extLst>
              </a:tr>
              <a:tr h="3578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Food Science K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Culinary Arts </a:t>
                      </a:r>
                      <a:r>
                        <a:rPr lang="en-US" sz="400" u="sng" dirty="0">
                          <a:effectLst/>
                        </a:rPr>
                        <a:t>and</a:t>
                      </a:r>
                      <a:r>
                        <a:rPr lang="en-US" sz="400" dirty="0">
                          <a:effectLst/>
                        </a:rPr>
                        <a:t> three units of science (including Biology &amp; Chemistry)</a:t>
                      </a:r>
                      <a:endParaRPr lang="en-US" sz="5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Grades 11-12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Study of the nature of foods, the causes of deterioration, the principles underlying food processing, and the improvement of foods for the consuming public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extLst>
                  <a:ext uri="{0D108BD9-81ED-4DB2-BD59-A6C34878D82A}">
                    <a16:rowId xmlns:a16="http://schemas.microsoft.com/office/drawing/2014/main" val="3747919863"/>
                  </a:ext>
                </a:extLst>
              </a:tr>
              <a:tr h="3481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Forensic Science K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Biology and Chemistry; recommended – Medical Term &amp; Prin of Health Sci</a:t>
                      </a:r>
                      <a:endParaRPr lang="en-US" sz="5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Grades 11-12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Terminology and investigative procedures related to crime scene investigation – fingerprint analysis, ballistics, and blood spatter analysis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extLst>
                  <a:ext uri="{0D108BD9-81ED-4DB2-BD59-A6C34878D82A}">
                    <a16:rowId xmlns:a16="http://schemas.microsoft.com/office/drawing/2014/main" val="2298858123"/>
                  </a:ext>
                </a:extLst>
              </a:tr>
              <a:tr h="3578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Engineering Design &amp; Problem  Solving K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Algebra II +  Biology, Chemistry &amp; Physics (or concurrent) </a:t>
                      </a:r>
                      <a:r>
                        <a:rPr lang="en-US" sz="400" u="sng" dirty="0">
                          <a:effectLst/>
                        </a:rPr>
                        <a:t>and</a:t>
                      </a:r>
                      <a:r>
                        <a:rPr lang="en-US" sz="400" dirty="0">
                          <a:effectLst/>
                        </a:rPr>
                        <a:t> Engineering Design &amp; Presentation I</a:t>
                      </a:r>
                      <a:endParaRPr lang="en-US" sz="5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Grades 11-12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Use the engineering design process cycle to investigate, design, plan, create, and evaluate solutions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extLst>
                  <a:ext uri="{0D108BD9-81ED-4DB2-BD59-A6C34878D82A}">
                    <a16:rowId xmlns:a16="http://schemas.microsoft.com/office/drawing/2014/main" val="2767742720"/>
                  </a:ext>
                </a:extLst>
              </a:tr>
              <a:tr h="3578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Advanced Animal Science K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Biology, Chemistry, and Vet Med or at least one credit from the following: Small Animal, Equine Science, or Livestock Production;   Grades 11-12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For students seeking career in animal science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extLst>
                  <a:ext uri="{0D108BD9-81ED-4DB2-BD59-A6C34878D82A}">
                    <a16:rowId xmlns:a16="http://schemas.microsoft.com/office/drawing/2014/main" val="3854481577"/>
                  </a:ext>
                </a:extLst>
              </a:tr>
              <a:tr h="2596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Advanced Plant and Soil Science K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Biology, Chemistry, and Horticultural Science;   Grades 11-12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Provides a way of learning about the natural world; basis for many other fields of science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extLst>
                  <a:ext uri="{0D108BD9-81ED-4DB2-BD59-A6C34878D82A}">
                    <a16:rowId xmlns:a16="http://schemas.microsoft.com/office/drawing/2014/main" val="3805282474"/>
                  </a:ext>
                </a:extLst>
              </a:tr>
              <a:tr h="3481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Pathophysiology  K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Biology and Chemistry;  recommended – Medical Term &amp; Prin of Health Sci</a:t>
                      </a:r>
                      <a:endParaRPr lang="en-US" sz="5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Grades 11-12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Study of the disease process and how humans are affected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0" marR="31280" marT="0" marB="0"/>
                </a:tc>
                <a:extLst>
                  <a:ext uri="{0D108BD9-81ED-4DB2-BD59-A6C34878D82A}">
                    <a16:rowId xmlns:a16="http://schemas.microsoft.com/office/drawing/2014/main" val="187873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860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6086" y="2209801"/>
            <a:ext cx="3313355" cy="3809999"/>
          </a:xfrm>
        </p:spPr>
        <p:txBody>
          <a:bodyPr>
            <a:noAutofit/>
          </a:bodyPr>
          <a:lstStyle/>
          <a:p>
            <a:r>
              <a:rPr lang="en-US" sz="4400" b="1" dirty="0"/>
              <a:t>Other</a:t>
            </a:r>
            <a:br>
              <a:rPr lang="en-US" sz="4400" b="1" dirty="0"/>
            </a:br>
            <a:r>
              <a:rPr lang="en-US" sz="4400" b="1" dirty="0"/>
              <a:t>Required </a:t>
            </a:r>
            <a:br>
              <a:rPr lang="en-US" sz="4400" b="1" dirty="0"/>
            </a:br>
            <a:r>
              <a:rPr lang="en-US" sz="4400" b="1" dirty="0"/>
              <a:t>Courses for Graduation</a:t>
            </a:r>
            <a:br>
              <a:rPr lang="en-US" sz="4400" b="1" dirty="0"/>
            </a:br>
            <a:r>
              <a:rPr lang="en-US" sz="800" b="1" dirty="0"/>
              <a:t> </a:t>
            </a:r>
            <a:br>
              <a:rPr lang="en-US" sz="4400" b="1" dirty="0"/>
            </a:br>
            <a:r>
              <a:rPr lang="en-US" sz="2800" b="1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6400800" cy="3581400"/>
          </a:xfrm>
        </p:spPr>
        <p:txBody>
          <a:bodyPr>
            <a:normAutofit/>
          </a:bodyPr>
          <a:lstStyle/>
          <a:p>
            <a:r>
              <a:rPr lang="en-US" sz="3600" b="1" dirty="0"/>
              <a:t>PACE</a:t>
            </a:r>
          </a:p>
          <a:p>
            <a:r>
              <a:rPr lang="en-US" sz="3600" b="1" dirty="0"/>
              <a:t>Health</a:t>
            </a:r>
          </a:p>
          <a:p>
            <a:r>
              <a:rPr lang="en-US" sz="3600" b="1" dirty="0"/>
              <a:t>LOTE/</a:t>
            </a:r>
          </a:p>
          <a:p>
            <a:r>
              <a:rPr lang="en-US" sz="3600" b="1" dirty="0"/>
              <a:t>Foreign Language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107" y="52553"/>
            <a:ext cx="300884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39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98237"/>
            <a:ext cx="8026594" cy="1143000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PACE</a:t>
            </a:r>
            <a:br>
              <a:rPr lang="en-US" sz="6600" dirty="0"/>
            </a:br>
            <a:r>
              <a:rPr lang="en-US" sz="3100" b="1" dirty="0"/>
              <a:t>Personal, Academic, and Career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762" y="1741238"/>
            <a:ext cx="8458200" cy="4053740"/>
          </a:xfrm>
        </p:spPr>
        <p:txBody>
          <a:bodyPr/>
          <a:lstStyle/>
          <a:p>
            <a:pPr lvl="1"/>
            <a:r>
              <a:rPr lang="en-US" sz="3000" b="1" dirty="0"/>
              <a:t>Required in 9</a:t>
            </a:r>
            <a:r>
              <a:rPr lang="en-US" sz="3000" b="1" baseline="30000" dirty="0"/>
              <a:t>th</a:t>
            </a:r>
            <a:r>
              <a:rPr lang="en-US" sz="3000" b="1" dirty="0"/>
              <a:t> grade</a:t>
            </a:r>
          </a:p>
          <a:p>
            <a:pPr lvl="1"/>
            <a:r>
              <a:rPr lang="en-US" sz="3000" b="1" dirty="0"/>
              <a:t>.5 credit (one semester)</a:t>
            </a:r>
          </a:p>
          <a:p>
            <a:pPr lvl="1"/>
            <a:r>
              <a:rPr lang="en-US" sz="3000" b="1" dirty="0"/>
              <a:t>Not available to take in Summer School</a:t>
            </a:r>
          </a:p>
          <a:p>
            <a:pPr lvl="1"/>
            <a:r>
              <a:rPr lang="en-US" sz="3000" b="1" dirty="0"/>
              <a:t>The state required speech TEKS are embedded in this class.</a:t>
            </a:r>
          </a:p>
          <a:p>
            <a:pPr marL="457200" lvl="1" indent="0">
              <a:buNone/>
            </a:pPr>
            <a:endParaRPr lang="en-US" sz="3000" dirty="0"/>
          </a:p>
          <a:p>
            <a:pPr lvl="1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562600"/>
            <a:ext cx="2082994" cy="11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380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024744" cy="963001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447800"/>
            <a:ext cx="8107680" cy="4851400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dirty="0"/>
              <a:t> .5 credit required</a:t>
            </a:r>
          </a:p>
          <a:p>
            <a:pPr marL="68580" indent="0">
              <a:buNone/>
            </a:pPr>
            <a:endParaRPr lang="en-US" sz="3200" b="1" dirty="0"/>
          </a:p>
          <a:p>
            <a:pPr marL="68580" indent="0">
              <a:buNone/>
            </a:pPr>
            <a:endParaRPr lang="en-US" sz="1100" b="1" dirty="0"/>
          </a:p>
          <a:p>
            <a:r>
              <a:rPr lang="en-US" sz="3200" b="1" dirty="0"/>
              <a:t> Can be paired with PACE </a:t>
            </a:r>
          </a:p>
          <a:p>
            <a:pPr marL="68580" indent="0">
              <a:buNone/>
            </a:pPr>
            <a:endParaRPr lang="en-US" sz="3200" b="1" dirty="0"/>
          </a:p>
          <a:p>
            <a:r>
              <a:rPr lang="en-US" sz="3200" b="1" dirty="0"/>
              <a:t> May also be taken in any grade or </a:t>
            </a:r>
          </a:p>
          <a:p>
            <a:pPr marL="68580" indent="0">
              <a:buNone/>
            </a:pPr>
            <a:r>
              <a:rPr lang="en-US" sz="3200" b="1" dirty="0"/>
              <a:t>    through correspondence, summer school, </a:t>
            </a:r>
          </a:p>
          <a:p>
            <a:pPr marL="68580" indent="0">
              <a:buNone/>
            </a:pPr>
            <a:r>
              <a:rPr lang="en-US" sz="3200" b="1" dirty="0"/>
              <a:t>    or credit-by-exam</a:t>
            </a:r>
          </a:p>
          <a:p>
            <a:pPr marL="68580" indent="0">
              <a:buNone/>
            </a:pPr>
            <a:endParaRPr lang="en-US" sz="3200" b="1" dirty="0"/>
          </a:p>
          <a:p>
            <a:pPr marL="68580" indent="0">
              <a:buNone/>
            </a:pPr>
            <a:r>
              <a:rPr lang="en-US" sz="1100" b="1" dirty="0"/>
              <a:t>  </a:t>
            </a:r>
          </a:p>
          <a:p>
            <a:r>
              <a:rPr lang="en-US" sz="3200" b="1" i="1" dirty="0"/>
              <a:t> </a:t>
            </a:r>
            <a:r>
              <a:rPr lang="en-US" sz="3200" b="1" i="1" dirty="0">
                <a:solidFill>
                  <a:srgbClr val="00B050"/>
                </a:solidFill>
              </a:rPr>
              <a:t>Principles of Health Science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</a:p>
          <a:p>
            <a:pPr marL="68580" indent="0">
              <a:buNone/>
            </a:pPr>
            <a:r>
              <a:rPr lang="en-US" sz="3200" b="1" dirty="0"/>
              <a:t>   (1.0) will </a:t>
            </a:r>
            <a:r>
              <a:rPr lang="en-US" sz="3200" b="1" i="1" dirty="0"/>
              <a:t>also</a:t>
            </a:r>
            <a:r>
              <a:rPr lang="en-US" sz="3200" b="1" dirty="0"/>
              <a:t> satisfy the Health requirement   </a:t>
            </a:r>
          </a:p>
          <a:p>
            <a:pPr marL="6858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(recommended for those choosing the Public Services/Health Science endorsement)  </a:t>
            </a:r>
            <a:r>
              <a:rPr lang="en-US" b="1" i="1" dirty="0">
                <a:solidFill>
                  <a:srgbClr val="00B0F0"/>
                </a:solidFill>
              </a:rPr>
              <a:t>May be taken in grades 9-10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405" y="304800"/>
            <a:ext cx="163406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41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6118"/>
            <a:ext cx="8221663" cy="1120841"/>
          </a:xfrm>
        </p:spPr>
        <p:txBody>
          <a:bodyPr>
            <a:normAutofit/>
          </a:bodyPr>
          <a:lstStyle/>
          <a:p>
            <a:r>
              <a:rPr lang="en-US" b="1" dirty="0"/>
              <a:t>LOTE/Foreign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6664"/>
            <a:ext cx="8229600" cy="4525963"/>
          </a:xfrm>
        </p:spPr>
        <p:txBody>
          <a:bodyPr/>
          <a:lstStyle/>
          <a:p>
            <a:r>
              <a:rPr lang="en-US" sz="2800" b="1" dirty="0"/>
              <a:t>2 credits of the </a:t>
            </a:r>
            <a:r>
              <a:rPr lang="en-US" sz="2800" b="1" u="sng" dirty="0"/>
              <a:t>same</a:t>
            </a:r>
            <a:r>
              <a:rPr lang="en-US" sz="2800" b="1" dirty="0"/>
              <a:t> foreign language</a:t>
            </a:r>
          </a:p>
          <a:p>
            <a:pPr lvl="1"/>
            <a:r>
              <a:rPr lang="en-US" b="1" dirty="0"/>
              <a:t>Spanish</a:t>
            </a:r>
          </a:p>
          <a:p>
            <a:pPr lvl="1"/>
            <a:r>
              <a:rPr lang="en-US" b="1" dirty="0"/>
              <a:t>French</a:t>
            </a:r>
          </a:p>
          <a:p>
            <a:pPr lvl="1"/>
            <a:r>
              <a:rPr lang="en-US" b="1" dirty="0"/>
              <a:t>German</a:t>
            </a:r>
          </a:p>
          <a:p>
            <a:pPr lvl="1"/>
            <a:r>
              <a:rPr lang="en-US" b="1" dirty="0"/>
              <a:t>Latin</a:t>
            </a:r>
          </a:p>
          <a:p>
            <a:pPr lvl="1"/>
            <a:r>
              <a:rPr lang="en-US" b="1" dirty="0"/>
              <a:t>American Sign Language </a:t>
            </a:r>
            <a:r>
              <a:rPr lang="en-US" sz="1400" b="1" i="1" dirty="0"/>
              <a:t>(Cy-Ridge &amp; Langham Creek only)</a:t>
            </a:r>
          </a:p>
          <a:p>
            <a:pPr lvl="1"/>
            <a:r>
              <a:rPr lang="en-US" b="1" dirty="0"/>
              <a:t>Computer Programming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964906"/>
            <a:ext cx="2295525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144">
            <a:off x="5009236" y="2483136"/>
            <a:ext cx="1862852" cy="89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25" y="2432588"/>
            <a:ext cx="116599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947" y="4964906"/>
            <a:ext cx="2598737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895849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009" y="2432588"/>
            <a:ext cx="1266444" cy="139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6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3D153E-5653-140F-30F9-BEC6B2B46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768" y="76200"/>
            <a:ext cx="6180463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49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6086" y="2209801"/>
            <a:ext cx="3313355" cy="3809999"/>
          </a:xfrm>
        </p:spPr>
        <p:txBody>
          <a:bodyPr>
            <a:noAutofit/>
          </a:bodyPr>
          <a:lstStyle/>
          <a:p>
            <a:r>
              <a:rPr lang="en-US" sz="4400" b="1" dirty="0"/>
              <a:t>Other</a:t>
            </a:r>
            <a:br>
              <a:rPr lang="en-US" sz="4400" b="1" dirty="0"/>
            </a:br>
            <a:r>
              <a:rPr lang="en-US" sz="4400" b="1" dirty="0"/>
              <a:t>Required </a:t>
            </a:r>
            <a:br>
              <a:rPr lang="en-US" sz="4400" b="1" dirty="0"/>
            </a:br>
            <a:r>
              <a:rPr lang="en-US" sz="4400" b="1" dirty="0"/>
              <a:t>Courses for Graduation</a:t>
            </a:r>
            <a:br>
              <a:rPr lang="en-US" sz="4400" b="1" dirty="0"/>
            </a:br>
            <a:r>
              <a:rPr lang="en-US" sz="800" b="1" dirty="0"/>
              <a:t> </a:t>
            </a:r>
            <a:br>
              <a:rPr lang="en-US" sz="4400" b="1" dirty="0"/>
            </a:b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6400800" cy="3581400"/>
          </a:xfrm>
        </p:spPr>
        <p:txBody>
          <a:bodyPr>
            <a:normAutofit/>
          </a:bodyPr>
          <a:lstStyle/>
          <a:p>
            <a:r>
              <a:rPr lang="en-US" sz="3600" b="1" dirty="0"/>
              <a:t>Fine Arts</a:t>
            </a:r>
          </a:p>
          <a:p>
            <a:r>
              <a:rPr lang="en-US" sz="3600" b="1" dirty="0"/>
              <a:t>Physical Education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43" y="76201"/>
            <a:ext cx="3008843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999" y="5181600"/>
            <a:ext cx="403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 credit Fine Arts required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 credit PE required</a:t>
            </a:r>
          </a:p>
        </p:txBody>
      </p:sp>
    </p:spTree>
    <p:extLst>
      <p:ext uri="{BB962C8B-B14F-4D97-AF65-F5344CB8AC3E}">
        <p14:creationId xmlns:p14="http://schemas.microsoft.com/office/powerpoint/2010/main" val="3614396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8365"/>
            <a:ext cx="7024744" cy="1143000"/>
          </a:xfrm>
        </p:spPr>
        <p:txBody>
          <a:bodyPr>
            <a:normAutofit/>
          </a:bodyPr>
          <a:lstStyle/>
          <a:p>
            <a:r>
              <a:rPr lang="en-US" sz="6600" b="1" dirty="0"/>
              <a:t>Fine 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114" y="2165728"/>
            <a:ext cx="7953486" cy="393027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1 credit required</a:t>
            </a:r>
          </a:p>
          <a:p>
            <a:pPr lvl="1"/>
            <a:r>
              <a:rPr lang="en-US" sz="1700" b="1" i="1" dirty="0"/>
              <a:t>(2 sequential semesters of the same course)</a:t>
            </a:r>
          </a:p>
          <a:p>
            <a:r>
              <a:rPr lang="en-US" b="1" dirty="0"/>
              <a:t>Course I may be taken in 9</a:t>
            </a:r>
            <a:r>
              <a:rPr lang="en-US" b="1" baseline="30000" dirty="0"/>
              <a:t>th</a:t>
            </a:r>
            <a:r>
              <a:rPr lang="en-US" b="1" dirty="0"/>
              <a:t>, 10</a:t>
            </a:r>
            <a:r>
              <a:rPr lang="en-US" b="1" baseline="30000" dirty="0"/>
              <a:t>th</a:t>
            </a:r>
            <a:r>
              <a:rPr lang="en-US" b="1" dirty="0"/>
              <a:t>, 11</a:t>
            </a:r>
            <a:r>
              <a:rPr lang="en-US" b="1" baseline="30000" dirty="0"/>
              <a:t>th</a:t>
            </a:r>
            <a:r>
              <a:rPr lang="en-US" b="1" dirty="0"/>
              <a:t>, or 12</a:t>
            </a:r>
            <a:r>
              <a:rPr lang="en-US" b="1" baseline="30000" dirty="0"/>
              <a:t>th      </a:t>
            </a:r>
          </a:p>
          <a:p>
            <a:pPr lvl="1"/>
            <a:r>
              <a:rPr lang="en-US" sz="1700" b="1" i="1" dirty="0"/>
              <a:t>(Band I and Orchestra I require playing experience)</a:t>
            </a:r>
          </a:p>
          <a:p>
            <a:r>
              <a:rPr lang="en-US" b="1" dirty="0"/>
              <a:t>Classes include:</a:t>
            </a:r>
          </a:p>
          <a:p>
            <a:pPr lvl="1"/>
            <a:r>
              <a:rPr lang="en-US" sz="2400" b="1" dirty="0"/>
              <a:t>Art</a:t>
            </a:r>
          </a:p>
          <a:p>
            <a:pPr lvl="1"/>
            <a:r>
              <a:rPr lang="en-US" sz="2400" b="1" dirty="0"/>
              <a:t>Music</a:t>
            </a:r>
          </a:p>
          <a:p>
            <a:pPr lvl="1"/>
            <a:r>
              <a:rPr lang="en-US" sz="2400" b="1" dirty="0"/>
              <a:t>Theater</a:t>
            </a:r>
          </a:p>
          <a:p>
            <a:pPr lvl="1"/>
            <a:r>
              <a:rPr lang="en-US" sz="2400" b="1" dirty="0"/>
              <a:t>Dance</a:t>
            </a:r>
          </a:p>
          <a:p>
            <a:pPr lvl="1"/>
            <a:r>
              <a:rPr lang="en-US" sz="2400" b="1" dirty="0"/>
              <a:t>Floral Design </a:t>
            </a:r>
          </a:p>
          <a:p>
            <a:pPr lvl="2"/>
            <a:r>
              <a:rPr lang="en-US" sz="1700" b="1" i="1" dirty="0"/>
              <a:t>(Required prerequisite or concurrent enrollment in Principles of Ag)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25" y="3523849"/>
            <a:ext cx="1372664" cy="137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290" y="3681134"/>
            <a:ext cx="2442379" cy="146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559" y="876899"/>
            <a:ext cx="1447463" cy="1447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80" y="827831"/>
            <a:ext cx="1525491" cy="133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30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6600" b="1" dirty="0"/>
              <a:t>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Art I can be taken in any grade 9th – 12</a:t>
            </a:r>
            <a:r>
              <a:rPr lang="en-US" baseline="30000" dirty="0"/>
              <a:t>th</a:t>
            </a:r>
            <a:r>
              <a:rPr lang="en-US" dirty="0"/>
              <a:t>. </a:t>
            </a:r>
          </a:p>
          <a:p>
            <a:r>
              <a:rPr lang="en-US" dirty="0"/>
              <a:t>Art classes are selected based on a specific area of focus. </a:t>
            </a:r>
          </a:p>
          <a:p>
            <a:pPr marL="68580" indent="0">
              <a:buNone/>
            </a:pPr>
            <a:r>
              <a:rPr lang="en-US" sz="2200" b="1" u="sng" dirty="0"/>
              <a:t>Art I, II, III, IV</a:t>
            </a:r>
          </a:p>
          <a:p>
            <a:pPr indent="6350"/>
            <a:r>
              <a:rPr lang="en-US" sz="2200" b="1" dirty="0"/>
              <a:t>  Drawing/Painting</a:t>
            </a:r>
          </a:p>
          <a:p>
            <a:pPr marL="685800" indent="-342900"/>
            <a:r>
              <a:rPr lang="en-US" sz="2200" b="1" dirty="0"/>
              <a:t>Ceramics/Sculpture</a:t>
            </a:r>
          </a:p>
          <a:p>
            <a:pPr marL="685800" indent="-342900"/>
            <a:r>
              <a:rPr lang="en-US" sz="2200" b="1" dirty="0"/>
              <a:t>Photography</a:t>
            </a:r>
          </a:p>
          <a:p>
            <a:pPr marL="685800" indent="-342900"/>
            <a:r>
              <a:rPr lang="en-US" sz="2200" b="1" dirty="0"/>
              <a:t>Digital Art &amp; Media</a:t>
            </a:r>
          </a:p>
          <a:p>
            <a:pPr indent="-288925">
              <a:buNone/>
            </a:pPr>
            <a:r>
              <a:rPr lang="en-US" sz="2200" b="1" u="sng" dirty="0"/>
              <a:t>AP</a:t>
            </a:r>
          </a:p>
          <a:p>
            <a:pPr marL="396875" indent="-47625"/>
            <a:r>
              <a:rPr lang="en-US" sz="2200" b="1" dirty="0"/>
              <a:t>  Art Drawing</a:t>
            </a:r>
          </a:p>
          <a:p>
            <a:pPr marL="396875" indent="-47625"/>
            <a:r>
              <a:rPr lang="en-US" sz="2200" b="1" dirty="0"/>
              <a:t>  Art 2-D Design</a:t>
            </a:r>
          </a:p>
          <a:p>
            <a:pPr marL="396875" indent="-47625"/>
            <a:r>
              <a:rPr lang="en-US" sz="2200" b="1" dirty="0"/>
              <a:t>  Art 3-D Design</a:t>
            </a:r>
          </a:p>
          <a:p>
            <a:pPr marL="396875" indent="-47625"/>
            <a:r>
              <a:rPr lang="en-US" sz="2200" b="1" dirty="0"/>
              <a:t>  Art Photography</a:t>
            </a:r>
          </a:p>
          <a:p>
            <a:pPr marL="396875" indent="-47625"/>
            <a:r>
              <a:rPr lang="en-US" sz="2200" b="1" dirty="0"/>
              <a:t>  Digital Art &amp; Media</a:t>
            </a:r>
          </a:p>
          <a:p>
            <a:pPr marL="396875" indent="-47625"/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ea typeface="+mn-ea"/>
                <a:cs typeface="+mn-cs"/>
              </a:rPr>
              <a:t>Art History</a:t>
            </a:r>
          </a:p>
          <a:p>
            <a:pPr marL="349250" indent="-295275">
              <a:buNone/>
            </a:pPr>
            <a:endParaRPr lang="en-US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FINE ARTS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58425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22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2880"/>
            <a:ext cx="6934200" cy="1548825"/>
          </a:xfrm>
        </p:spPr>
        <p:txBody>
          <a:bodyPr>
            <a:noAutofit/>
          </a:bodyPr>
          <a:lstStyle/>
          <a:p>
            <a:r>
              <a:rPr lang="en-US" sz="6000" b="1" dirty="0"/>
              <a:t>Music</a:t>
            </a:r>
            <a:br>
              <a:rPr lang="en-US" sz="3600" b="1" dirty="0"/>
            </a:br>
            <a:r>
              <a:rPr lang="en-US" b="1" dirty="0"/>
              <a:t>Band or Band/Color Guard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458200" cy="41910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3200" b="1" u="sng" dirty="0"/>
              <a:t>Band I, II, III, IV </a:t>
            </a:r>
          </a:p>
          <a:p>
            <a:pPr marL="68580" lvl="0" indent="0">
              <a:buNone/>
            </a:pPr>
            <a:r>
              <a:rPr lang="en-US" sz="2600" b="1" i="1" dirty="0">
                <a:solidFill>
                  <a:schemeClr val="accent6"/>
                </a:solidFill>
              </a:rPr>
              <a:t>Students new to the CFISD Band program should have playing experience.</a:t>
            </a:r>
          </a:p>
          <a:p>
            <a:pPr marL="68580" indent="0">
              <a:buNone/>
            </a:pPr>
            <a:r>
              <a:rPr lang="en-US" sz="3200" b="1" dirty="0"/>
              <a:t>	or</a:t>
            </a:r>
          </a:p>
          <a:p>
            <a:pPr marL="68580" indent="0">
              <a:buNone/>
            </a:pPr>
            <a:r>
              <a:rPr lang="en-US" sz="3200" b="1" u="sng" dirty="0"/>
              <a:t>Band I-CG, II-CG, III-CG, IV-CG </a:t>
            </a:r>
            <a:r>
              <a:rPr lang="en-US" sz="2000" b="1" u="sng" dirty="0"/>
              <a:t>(Color Guard)</a:t>
            </a:r>
          </a:p>
          <a:p>
            <a:pPr marL="68580" indent="0">
              <a:buNone/>
            </a:pPr>
            <a:endParaRPr lang="en-US" sz="2000" b="1" dirty="0"/>
          </a:p>
          <a:p>
            <a:pPr marL="68580" indent="0">
              <a:buNone/>
            </a:pPr>
            <a:r>
              <a:rPr lang="en-US" dirty="0"/>
              <a:t>*Band I or Band I-Color Guard will provide the student with the required graduation credit in </a:t>
            </a:r>
            <a:r>
              <a:rPr lang="en-US" b="1" dirty="0"/>
              <a:t>Fine Arts. </a:t>
            </a:r>
            <a:r>
              <a:rPr lang="en-US" dirty="0"/>
              <a:t>Completion of Band II or Band II-CG will meet the graduation requirement in</a:t>
            </a:r>
            <a:r>
              <a:rPr lang="en-US" b="1" dirty="0"/>
              <a:t> P.E. 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FINE ARTS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22" y="1895917"/>
            <a:ext cx="1406555" cy="932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046" y="3496040"/>
            <a:ext cx="1655779" cy="60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04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48" y="2667000"/>
            <a:ext cx="7877287" cy="2286000"/>
          </a:xfrm>
        </p:spPr>
        <p:txBody>
          <a:bodyPr>
            <a:normAutofit/>
          </a:bodyPr>
          <a:lstStyle/>
          <a:p>
            <a:pPr marL="68580" lvl="0" indent="0">
              <a:buClr>
                <a:srgbClr val="E84C22"/>
              </a:buClr>
              <a:buNone/>
            </a:pPr>
            <a:r>
              <a:rPr lang="en-US" sz="3600" b="1" u="sng" dirty="0">
                <a:solidFill>
                  <a:srgbClr val="505046"/>
                </a:solidFill>
              </a:rPr>
              <a:t>Choir I, II, III, IV</a:t>
            </a:r>
          </a:p>
          <a:p>
            <a:pPr lvl="0">
              <a:buClr>
                <a:srgbClr val="E84C22"/>
              </a:buClr>
            </a:pPr>
            <a:r>
              <a:rPr lang="en-US" sz="2800" b="1" dirty="0">
                <a:solidFill>
                  <a:srgbClr val="505046"/>
                </a:solidFill>
              </a:rPr>
              <a:t>Choir I can be taken in any grade </a:t>
            </a:r>
          </a:p>
          <a:p>
            <a:pPr marL="68580" lvl="0" indent="0">
              <a:buClr>
                <a:srgbClr val="E84C22"/>
              </a:buClr>
              <a:buNone/>
            </a:pPr>
            <a:r>
              <a:rPr lang="en-US" sz="2800" b="1" dirty="0">
                <a:solidFill>
                  <a:srgbClr val="505046"/>
                </a:solidFill>
              </a:rPr>
              <a:t>     9</a:t>
            </a:r>
            <a:r>
              <a:rPr lang="en-US" sz="2800" b="1" baseline="30000" dirty="0">
                <a:solidFill>
                  <a:srgbClr val="505046"/>
                </a:solidFill>
              </a:rPr>
              <a:t>th</a:t>
            </a:r>
            <a:r>
              <a:rPr lang="en-US" sz="2800" b="1" dirty="0">
                <a:solidFill>
                  <a:srgbClr val="505046"/>
                </a:solidFill>
              </a:rPr>
              <a:t> – 12</a:t>
            </a:r>
            <a:r>
              <a:rPr lang="en-US" sz="2800" b="1" baseline="30000" dirty="0">
                <a:solidFill>
                  <a:srgbClr val="505046"/>
                </a:solidFill>
              </a:rPr>
              <a:t>th</a:t>
            </a:r>
            <a:r>
              <a:rPr lang="en-US" sz="2800" b="1" dirty="0">
                <a:solidFill>
                  <a:srgbClr val="505046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FINE ARTS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13801"/>
            <a:ext cx="3200400" cy="1548825"/>
          </a:xfrm>
        </p:spPr>
        <p:txBody>
          <a:bodyPr>
            <a:noAutofit/>
          </a:bodyPr>
          <a:lstStyle/>
          <a:p>
            <a:r>
              <a:rPr lang="en-US" sz="6000" b="1" dirty="0"/>
              <a:t>Music</a:t>
            </a:r>
            <a:br>
              <a:rPr lang="en-US" sz="3600" b="1" dirty="0"/>
            </a:br>
            <a:r>
              <a:rPr lang="en-US" b="1" dirty="0"/>
              <a:t>Choir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191000"/>
            <a:ext cx="2857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69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7832"/>
            <a:ext cx="3237605" cy="1447800"/>
          </a:xfrm>
        </p:spPr>
        <p:txBody>
          <a:bodyPr>
            <a:noAutofit/>
          </a:bodyPr>
          <a:lstStyle/>
          <a:p>
            <a:r>
              <a:rPr lang="en-US" sz="6000" b="1" dirty="0"/>
              <a:t>Music</a:t>
            </a:r>
            <a:br>
              <a:rPr lang="en-US" sz="6600" b="1" dirty="0"/>
            </a:br>
            <a:r>
              <a:rPr lang="en-US" b="1" dirty="0"/>
              <a:t>Orchestra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8038205" cy="3200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b="1" u="sng" dirty="0"/>
              <a:t>Orchestra I, II, III, IV</a:t>
            </a:r>
          </a:p>
          <a:p>
            <a:pPr lvl="0">
              <a:buClr>
                <a:srgbClr val="E84C22"/>
              </a:buClr>
            </a:pPr>
            <a:r>
              <a:rPr lang="en-US" sz="2800" b="1" dirty="0">
                <a:solidFill>
                  <a:srgbClr val="505046"/>
                </a:solidFill>
              </a:rPr>
              <a:t>Orchestra I can be taken in any grade </a:t>
            </a:r>
          </a:p>
          <a:p>
            <a:pPr marL="68580" lvl="0" indent="0">
              <a:buClr>
                <a:srgbClr val="E84C22"/>
              </a:buClr>
              <a:buNone/>
            </a:pPr>
            <a:r>
              <a:rPr lang="en-US" sz="2800" b="1" dirty="0">
                <a:solidFill>
                  <a:srgbClr val="505046"/>
                </a:solidFill>
              </a:rPr>
              <a:t>     9</a:t>
            </a:r>
            <a:r>
              <a:rPr lang="en-US" sz="2800" b="1" baseline="30000" dirty="0">
                <a:solidFill>
                  <a:srgbClr val="505046"/>
                </a:solidFill>
              </a:rPr>
              <a:t>th</a:t>
            </a:r>
            <a:r>
              <a:rPr lang="en-US" sz="2800" b="1" dirty="0">
                <a:solidFill>
                  <a:srgbClr val="505046"/>
                </a:solidFill>
              </a:rPr>
              <a:t> – 12</a:t>
            </a:r>
            <a:r>
              <a:rPr lang="en-US" sz="2800" b="1" baseline="30000" dirty="0">
                <a:solidFill>
                  <a:srgbClr val="505046"/>
                </a:solidFill>
              </a:rPr>
              <a:t>th</a:t>
            </a:r>
            <a:r>
              <a:rPr lang="en-US" sz="2800" b="1" dirty="0">
                <a:solidFill>
                  <a:srgbClr val="505046"/>
                </a:solidFill>
              </a:rPr>
              <a:t>.</a:t>
            </a:r>
            <a:endParaRPr lang="en-US" sz="3600" b="1" u="sng" baseline="30000" dirty="0">
              <a:solidFill>
                <a:srgbClr val="505046"/>
              </a:solidFill>
            </a:endParaRPr>
          </a:p>
          <a:p>
            <a:pPr marL="68580" lvl="0" indent="0">
              <a:buClr>
                <a:srgbClr val="E84C22"/>
              </a:buClr>
              <a:buNone/>
            </a:pPr>
            <a:r>
              <a:rPr lang="en-US" b="1" i="1" dirty="0">
                <a:solidFill>
                  <a:schemeClr val="accent6"/>
                </a:solidFill>
              </a:rPr>
              <a:t>Students new to the CFISD Orchestra program should have playing experience.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FINE ARTS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72" y="1038242"/>
            <a:ext cx="2270655" cy="97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92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6600" b="1" dirty="0"/>
              <a:t>Theatre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648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b="1" u="sng" dirty="0"/>
              <a:t>Theatre Arts I, II, III, IV</a:t>
            </a:r>
          </a:p>
          <a:p>
            <a:r>
              <a:rPr lang="en-US" dirty="0"/>
              <a:t>Acting / Performance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sz="2800" b="1" u="sng" dirty="0"/>
              <a:t>Technical Theatre I, II, III, IV</a:t>
            </a:r>
          </a:p>
          <a:p>
            <a:r>
              <a:rPr lang="en-US" dirty="0"/>
              <a:t>Set design/Lighting/Props/Costumes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sz="2800" b="1" u="sng" dirty="0"/>
              <a:t>Theatre Production I, II, III, IV</a:t>
            </a:r>
          </a:p>
          <a:p>
            <a:pPr lvl="0">
              <a:buClr>
                <a:srgbClr val="E84C22"/>
              </a:buClr>
            </a:pPr>
            <a:r>
              <a:rPr lang="en-US" dirty="0"/>
              <a:t>Production process as it relates to acting &amp; technical threatre; </a:t>
            </a:r>
            <a:r>
              <a:rPr lang="en-US" b="1" dirty="0"/>
              <a:t>teacher approval required.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FINE ARTS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43000"/>
            <a:ext cx="220243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89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5181912"/>
            <a:ext cx="8048759" cy="12950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838200"/>
          </a:xfrm>
        </p:spPr>
        <p:txBody>
          <a:bodyPr>
            <a:normAutofit/>
          </a:bodyPr>
          <a:lstStyle/>
          <a:p>
            <a:r>
              <a:rPr lang="en-US" b="1" dirty="0"/>
              <a:t>Dance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654"/>
            <a:ext cx="8305800" cy="1916946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b="1" u="sng" dirty="0"/>
              <a:t>Dance I (Fine Arts) , Dance Team II, III, IV</a:t>
            </a:r>
          </a:p>
          <a:p>
            <a:r>
              <a:rPr lang="en-US" sz="2000" b="1" dirty="0"/>
              <a:t>Development of skills, training and performing at events and competitions on the Dance Team  (try-outs required)</a:t>
            </a:r>
          </a:p>
          <a:p>
            <a:pPr marL="68580" indent="0">
              <a:buNone/>
            </a:pPr>
            <a:r>
              <a:rPr lang="en-US" sz="1800" dirty="0"/>
              <a:t>*Dance I (FA) will provide the student with the required graduation credit in </a:t>
            </a:r>
            <a:r>
              <a:rPr lang="en-US" sz="1800" b="1" dirty="0"/>
              <a:t>Fine Arts. </a:t>
            </a:r>
            <a:r>
              <a:rPr lang="en-US" sz="1800" dirty="0"/>
              <a:t>Completion of Dance Team II (PE substitute) will meet the graduation requirement in</a:t>
            </a:r>
            <a:r>
              <a:rPr lang="en-US" sz="1800" b="1" dirty="0"/>
              <a:t> P.E. </a:t>
            </a:r>
            <a:r>
              <a:rPr lang="en-US" sz="1800" dirty="0"/>
              <a:t> </a:t>
            </a:r>
            <a:endParaRPr lang="en-US" sz="1800" b="1" dirty="0"/>
          </a:p>
          <a:p>
            <a:pPr marL="68580" indent="0">
              <a:buNone/>
            </a:pP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FINE ARTS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689299"/>
            <a:ext cx="3197711" cy="8159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3311807"/>
            <a:ext cx="7944119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Dance I (Fine Arts), Dance II (PE), III, IV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4C22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Development of skills in a variety of dance techniques</a:t>
            </a:r>
          </a:p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4C22"/>
              </a:buClr>
              <a:buSzPct val="76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*Dance I (FA) will provide the student with the required graduation credit in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Fine Arts.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Completion of Dance II (PE) will meet the graduation requirement in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P.E.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0504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406" y="5181912"/>
            <a:ext cx="804875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C22"/>
              </a:buClr>
              <a:buSzPct val="76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Students taking at least two years of Dance Team or Dance, should schedule the                Fine Art credit course as Course I and the PE credit course as Course II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C22"/>
              </a:buClr>
              <a:buSzPct val="76000"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0504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C22"/>
              </a:buClr>
              <a:buSzPct val="76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     Dance I (FA), Dance Team II (PE sub), Dance Team III, Dance Team IV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C22"/>
              </a:buClr>
              <a:buSzPct val="76000"/>
              <a:buFontTx/>
              <a:buNone/>
              <a:tabLst/>
              <a:defRPr/>
            </a:pP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Examples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	     or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C22"/>
              </a:buClr>
              <a:buSzPct val="76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     Dance I (FA), Dance II (PE), Dance III, Dance IV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C22"/>
              </a:buClr>
              <a:buSzPct val="76000"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50504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307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FINE ARTS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37B7C-C70E-5AE3-1149-53399EE4D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88" y="990600"/>
            <a:ext cx="7838224" cy="45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1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Physical Education</a:t>
            </a:r>
            <a:br>
              <a:rPr lang="en-US" dirty="0"/>
            </a:br>
            <a:r>
              <a:rPr lang="en-US" sz="2000" dirty="0"/>
              <a:t>(or PE substitution)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/>
              <a:t>1 credit required</a:t>
            </a:r>
          </a:p>
          <a:p>
            <a:r>
              <a:rPr lang="en-US" dirty="0"/>
              <a:t>Can be taken in 9</a:t>
            </a:r>
            <a:r>
              <a:rPr lang="en-US" baseline="30000" dirty="0"/>
              <a:t>th</a:t>
            </a:r>
            <a:r>
              <a:rPr lang="en-US" dirty="0"/>
              <a:t>, 10</a:t>
            </a:r>
            <a:r>
              <a:rPr lang="en-US" baseline="30000" dirty="0"/>
              <a:t>th</a:t>
            </a:r>
            <a:r>
              <a:rPr lang="en-US" dirty="0"/>
              <a:t>, 11</a:t>
            </a:r>
            <a:r>
              <a:rPr lang="en-US" baseline="30000" dirty="0"/>
              <a:t>th</a:t>
            </a:r>
            <a:r>
              <a:rPr lang="en-US" dirty="0"/>
              <a:t>, or 12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r>
              <a:rPr lang="en-US" dirty="0"/>
              <a:t>May earn a maximum of 2 credits in PE towards graduation</a:t>
            </a:r>
          </a:p>
          <a:p>
            <a:r>
              <a:rPr lang="en-US" dirty="0"/>
              <a:t>May earn up to 4 credits through off-campus PE, athletics, or AFROTC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25527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8869"/>
            <a:ext cx="2864364" cy="201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60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BF0DD6-64DB-55EF-C388-AF331BB34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32" y="685800"/>
            <a:ext cx="7068536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825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B6333-53A3-0F69-42A1-806D2C857F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838200"/>
            <a:ext cx="8991600" cy="5105400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7200" b="1" dirty="0">
                <a:solidFill>
                  <a:schemeClr val="bg1"/>
                </a:solidFill>
                <a:latin typeface="+mj-lt"/>
              </a:rPr>
              <a:t>Let’s Review </a:t>
            </a:r>
          </a:p>
          <a:p>
            <a:pPr marL="68580" indent="0" algn="ctr">
              <a:buNone/>
            </a:pPr>
            <a:r>
              <a:rPr lang="en-US" sz="7200" b="1" dirty="0">
                <a:solidFill>
                  <a:schemeClr val="bg1"/>
                </a:solidFill>
                <a:latin typeface="+mj-lt"/>
              </a:rPr>
              <a:t>&amp; </a:t>
            </a:r>
          </a:p>
          <a:p>
            <a:pPr marL="68580" indent="0" algn="ctr">
              <a:buNone/>
            </a:pPr>
            <a:r>
              <a:rPr lang="en-US" sz="7200" b="1" dirty="0">
                <a:solidFill>
                  <a:schemeClr val="bg1"/>
                </a:solidFill>
                <a:latin typeface="+mj-lt"/>
              </a:rPr>
              <a:t>Complete the </a:t>
            </a:r>
          </a:p>
          <a:p>
            <a:pPr marL="68580" indent="0" algn="ctr">
              <a:buNone/>
            </a:pPr>
            <a:r>
              <a:rPr lang="en-US" sz="7200" b="1" dirty="0">
                <a:solidFill>
                  <a:schemeClr val="bg1"/>
                </a:solidFill>
                <a:latin typeface="+mj-lt"/>
              </a:rPr>
              <a:t>4-Year Plan!</a:t>
            </a:r>
          </a:p>
        </p:txBody>
      </p:sp>
    </p:spTree>
    <p:extLst>
      <p:ext uri="{BB962C8B-B14F-4D97-AF65-F5344CB8AC3E}">
        <p14:creationId xmlns:p14="http://schemas.microsoft.com/office/powerpoint/2010/main" val="404792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DD66F5-436B-4878-BA90-EB5A1364B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685800"/>
            <a:ext cx="7543800" cy="3505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Endorsements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&amp;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Programs of Study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866BF2-4DAE-461B-AFB3-A54A97F4C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495800"/>
            <a:ext cx="1680761" cy="167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004797-2CAB-4BEB-B9FC-BF9EBFACE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975">
            <a:off x="6407729" y="393216"/>
            <a:ext cx="2383724" cy="246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242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DEBB-B03F-4089-B683-3FA98AA6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8153400" cy="161839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r>
              <a:rPr lang="en-US" sz="4000" b="1" i="1" dirty="0">
                <a:solidFill>
                  <a:schemeClr val="accent2"/>
                </a:solidFill>
              </a:rPr>
              <a:t>Endorsements</a:t>
            </a:r>
            <a:r>
              <a:rPr lang="en-US" sz="2700" dirty="0"/>
              <a:t> </a:t>
            </a:r>
            <a:br>
              <a:rPr lang="en-US" sz="2700" dirty="0"/>
            </a:br>
            <a:br>
              <a:rPr lang="en-US" sz="2700" dirty="0"/>
            </a:br>
            <a:r>
              <a:rPr lang="en-US" sz="3100" b="1" dirty="0">
                <a:solidFill>
                  <a:schemeClr val="accent2"/>
                </a:solidFill>
              </a:rPr>
              <a:t>Students can choose from </a:t>
            </a:r>
            <a:r>
              <a:rPr lang="en-US" sz="3100" b="1" u="sng" dirty="0">
                <a:solidFill>
                  <a:schemeClr val="accent2"/>
                </a:solidFill>
              </a:rPr>
              <a:t>5</a:t>
            </a:r>
            <a:r>
              <a:rPr lang="en-US" sz="3100" b="1" dirty="0">
                <a:solidFill>
                  <a:schemeClr val="accent2"/>
                </a:solidFill>
              </a:rPr>
              <a:t> Endorsement areas: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550B3-EB93-46C5-A783-5CB3960B2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8153400" cy="402336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Business &amp; Industry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Public 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Arts &amp; Humanities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Multidisciplinary Studies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accent2"/>
                </a:solidFill>
              </a:rPr>
              <a:t>                      </a:t>
            </a:r>
            <a:r>
              <a:rPr lang="en-US" sz="2800" b="1" i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(Student Booklet – pages </a:t>
            </a:r>
            <a:r>
              <a:rPr lang="en-US" sz="2800" b="1" i="1" u="sng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12-13</a:t>
            </a:r>
            <a:r>
              <a:rPr lang="en-US" sz="2800" b="1" i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31554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DEBB-B03F-4089-B683-3FA98AA6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38" y="381000"/>
            <a:ext cx="8153400" cy="990600"/>
          </a:xfrm>
        </p:spPr>
        <p:txBody>
          <a:bodyPr>
            <a:normAutofit fontScale="90000"/>
          </a:bodyPr>
          <a:lstStyle/>
          <a:p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r>
              <a:rPr lang="en-US" sz="3100" b="1" i="1" dirty="0">
                <a:solidFill>
                  <a:schemeClr val="accent2"/>
                </a:solidFill>
              </a:rPr>
              <a:t>Programs of Study </a:t>
            </a:r>
            <a:r>
              <a:rPr lang="en-US" sz="3100" dirty="0"/>
              <a:t> </a:t>
            </a:r>
            <a:r>
              <a:rPr lang="en-US" sz="2700" dirty="0"/>
              <a:t>are a coherent sequence of CTE courses, industry-based certifications, &amp; work-based learning designed to ensure students are prepared for in-demand, high-skill, high-wage careers.  They also support the completion of an endorsement.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DA4297-2947-02DC-9376-A5277AE11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600201"/>
            <a:ext cx="7696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46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599E860-31D2-4870-B64C-DDD2F541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99" y="30707"/>
            <a:ext cx="1447800" cy="4877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/>
              <a:t>Now…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A2D4C38-A0F9-4F7C-BAA3-546D90173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7991" y="685800"/>
            <a:ext cx="3233374" cy="5933535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/>
              <a:t>1 – Select your Endorsement(s)      </a:t>
            </a:r>
            <a:r>
              <a:rPr lang="en-US" sz="2600" dirty="0">
                <a:solidFill>
                  <a:srgbClr val="FFFF00"/>
                </a:solidFill>
              </a:rPr>
              <a:t>            (</a:t>
            </a:r>
            <a:r>
              <a:rPr lang="en-US" sz="2100" dirty="0">
                <a:solidFill>
                  <a:srgbClr val="FFFF00"/>
                </a:solidFill>
              </a:rPr>
              <a:t>e</a:t>
            </a:r>
            <a:r>
              <a:rPr lang="en-US" sz="2100" i="1" u="sng" dirty="0">
                <a:solidFill>
                  <a:srgbClr val="FFFF00"/>
                </a:solidFill>
              </a:rPr>
              <a:t>xample</a:t>
            </a:r>
            <a:r>
              <a:rPr lang="en-US" sz="2100" i="1" dirty="0">
                <a:solidFill>
                  <a:srgbClr val="FFFF00"/>
                </a:solidFill>
              </a:rPr>
              <a:t>: Business &amp; Industry/                 Ag, Food &amp; Natural Resources)</a:t>
            </a:r>
          </a:p>
          <a:p>
            <a:endParaRPr lang="en-US" sz="3100" dirty="0"/>
          </a:p>
          <a:p>
            <a:r>
              <a:rPr lang="en-US" sz="3100" dirty="0"/>
              <a:t>2 - Choose an Option or </a:t>
            </a:r>
            <a:r>
              <a:rPr lang="en-US" sz="3100" u="sng" dirty="0"/>
              <a:t>Program of Study</a:t>
            </a:r>
            <a:r>
              <a:rPr lang="en-US" sz="3100" dirty="0"/>
              <a:t>                           </a:t>
            </a:r>
            <a:r>
              <a:rPr lang="en-US" sz="2100" i="1" dirty="0">
                <a:solidFill>
                  <a:srgbClr val="FFFF00"/>
                </a:solidFill>
              </a:rPr>
              <a:t>(</a:t>
            </a:r>
            <a:r>
              <a:rPr lang="en-US" sz="2100" i="1" u="sng" dirty="0">
                <a:solidFill>
                  <a:srgbClr val="FFFF00"/>
                </a:solidFill>
              </a:rPr>
              <a:t>example</a:t>
            </a:r>
            <a:r>
              <a:rPr lang="en-US" sz="2100" i="1" dirty="0">
                <a:solidFill>
                  <a:srgbClr val="FFFF00"/>
                </a:solidFill>
              </a:rPr>
              <a:t>: Ag1 – Animal Science)</a:t>
            </a:r>
          </a:p>
          <a:p>
            <a:endParaRPr lang="en-US" sz="3100" dirty="0"/>
          </a:p>
          <a:p>
            <a:r>
              <a:rPr lang="en-US" sz="3100" dirty="0"/>
              <a:t>3 – Use the list of courses provided to make your selections for each year</a:t>
            </a:r>
          </a:p>
          <a:p>
            <a:endParaRPr lang="en-US" sz="3100" dirty="0"/>
          </a:p>
          <a:p>
            <a:r>
              <a:rPr lang="en-US" sz="3100" dirty="0"/>
              <a:t>4 – Add these courses to your 4-Year Plan</a:t>
            </a:r>
          </a:p>
          <a:p>
            <a:endParaRPr lang="en-US" sz="3000" dirty="0"/>
          </a:p>
          <a:p>
            <a:endParaRPr lang="en-US" sz="3200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53725D2-C43D-4497-985C-3FE2E267D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83429"/>
            <a:ext cx="4800600" cy="487722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4054D96-A8EA-4638-9DC5-8730D3C1DD3B}"/>
              </a:ext>
            </a:extLst>
          </p:cNvPr>
          <p:cNvCxnSpPr>
            <a:cxnSpLocks/>
          </p:cNvCxnSpPr>
          <p:nvPr/>
        </p:nvCxnSpPr>
        <p:spPr>
          <a:xfrm flipV="1">
            <a:off x="2281018" y="381000"/>
            <a:ext cx="2367182" cy="74343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36B3E82-017C-43CD-A9B9-7EDF73E890C8}"/>
              </a:ext>
            </a:extLst>
          </p:cNvPr>
          <p:cNvCxnSpPr>
            <a:cxnSpLocks/>
          </p:cNvCxnSpPr>
          <p:nvPr/>
        </p:nvCxnSpPr>
        <p:spPr>
          <a:xfrm flipV="1">
            <a:off x="2917154" y="1786213"/>
            <a:ext cx="1897348" cy="1062469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AAABB75-5AB7-4F2E-9B5D-3CBA3286F420}"/>
              </a:ext>
            </a:extLst>
          </p:cNvPr>
          <p:cNvCxnSpPr>
            <a:cxnSpLocks/>
          </p:cNvCxnSpPr>
          <p:nvPr/>
        </p:nvCxnSpPr>
        <p:spPr>
          <a:xfrm flipV="1">
            <a:off x="2603015" y="3124200"/>
            <a:ext cx="2121385" cy="75212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075619-CB1C-FE8F-E37D-FE5DD5BF3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4340" y="752717"/>
            <a:ext cx="2512375" cy="5890719"/>
          </a:xfrm>
        </p:spPr>
      </p:pic>
    </p:spTree>
    <p:extLst>
      <p:ext uri="{BB962C8B-B14F-4D97-AF65-F5344CB8AC3E}">
        <p14:creationId xmlns:p14="http://schemas.microsoft.com/office/powerpoint/2010/main" val="17249239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599E860-31D2-4870-B64C-DDD2F541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3" y="188791"/>
            <a:ext cx="2517888" cy="826128"/>
          </a:xfrm>
        </p:spPr>
        <p:txBody>
          <a:bodyPr>
            <a:normAutofit/>
          </a:bodyPr>
          <a:lstStyle/>
          <a:p>
            <a:pPr algn="ctr"/>
            <a:r>
              <a:rPr lang="en-US" sz="2800" b="1" i="1" u="sng" dirty="0"/>
              <a:t>If you have space available…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A2D4C38-A0F9-4F7C-BAA3-546D90173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78" y="1042911"/>
            <a:ext cx="2964397" cy="5933535"/>
          </a:xfrm>
        </p:spPr>
        <p:txBody>
          <a:bodyPr>
            <a:norm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 may want to consider including:</a:t>
            </a:r>
            <a:endParaRPr lang="en-US" sz="2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courses in any of the </a:t>
            </a:r>
            <a:r>
              <a:rPr lang="en-US" sz="2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core academic areas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(English, Math, Science, Social Studies)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courses from your </a:t>
            </a:r>
            <a:r>
              <a:rPr lang="en-US" sz="2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Endorsement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area(s)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of the courses listed in the </a:t>
            </a:r>
            <a:r>
              <a:rPr lang="en-US" sz="2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Booklet – page </a:t>
            </a:r>
            <a:r>
              <a:rPr lang="en-US" sz="2000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</a:t>
            </a:r>
            <a:endParaRPr lang="en-US" sz="2000" u="sng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40F57E0-2BC0-3616-48B7-B8D369C73A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090748"/>
              </p:ext>
            </p:extLst>
          </p:nvPr>
        </p:nvGraphicFramePr>
        <p:xfrm>
          <a:off x="3641502" y="342894"/>
          <a:ext cx="4921249" cy="6172211"/>
        </p:xfrm>
        <a:graphic>
          <a:graphicData uri="http://schemas.openxmlformats.org/drawingml/2006/table">
            <a:tbl>
              <a:tblPr firstRow="1" firstCol="1" bandRow="1"/>
              <a:tblGrid>
                <a:gridCol w="1174108">
                  <a:extLst>
                    <a:ext uri="{9D8B030D-6E8A-4147-A177-3AD203B41FA5}">
                      <a16:colId xmlns:a16="http://schemas.microsoft.com/office/drawing/2014/main" val="1653059826"/>
                    </a:ext>
                  </a:extLst>
                </a:gridCol>
                <a:gridCol w="420504">
                  <a:extLst>
                    <a:ext uri="{9D8B030D-6E8A-4147-A177-3AD203B41FA5}">
                      <a16:colId xmlns:a16="http://schemas.microsoft.com/office/drawing/2014/main" val="193498799"/>
                    </a:ext>
                  </a:extLst>
                </a:gridCol>
                <a:gridCol w="391369">
                  <a:extLst>
                    <a:ext uri="{9D8B030D-6E8A-4147-A177-3AD203B41FA5}">
                      <a16:colId xmlns:a16="http://schemas.microsoft.com/office/drawing/2014/main" val="920727930"/>
                    </a:ext>
                  </a:extLst>
                </a:gridCol>
                <a:gridCol w="2935268">
                  <a:extLst>
                    <a:ext uri="{9D8B030D-6E8A-4147-A177-3AD203B41FA5}">
                      <a16:colId xmlns:a16="http://schemas.microsoft.com/office/drawing/2014/main" val="4194644100"/>
                    </a:ext>
                  </a:extLst>
                </a:gridCol>
              </a:tblGrid>
              <a:tr h="414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 Title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 #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(s)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872432"/>
                  </a:ext>
                </a:extLst>
              </a:tr>
              <a:tr h="2195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Professional Communications 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(.5 credit)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06020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9-12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 effective interpersonal communication skills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988550"/>
                  </a:ext>
                </a:extLst>
              </a:tr>
              <a:tr h="245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Touch System Data Entry (Keyboarding) (.5 credit)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51220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Improve speed and accuracy on the keyboard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20545"/>
                  </a:ext>
                </a:extLst>
              </a:tr>
              <a:tr h="245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LeadWorthy (.5 credit)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60220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Activity-oriented course designed to develop personal responsibility, leadership, and professional skills through explicit social-emotional participatory learning experiences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752716"/>
                  </a:ext>
                </a:extLst>
              </a:tr>
              <a:tr h="245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Photojournalism (.5 credit)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08620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Introduces the world of photography and journalism;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must have your own digital camera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682099"/>
                  </a:ext>
                </a:extLst>
              </a:tr>
              <a:tr h="1336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Principles of Education &amp; Training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86423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Basic knowledge and skills needed for a career in education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14067"/>
                  </a:ext>
                </a:extLst>
              </a:tr>
              <a:tr h="4975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Lifetime Nutrition &amp; Wellness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(.5 credit)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85720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US" sz="6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graders may enroll after taking Principles of Human Services or Principles of Hospitality &amp; Tourism in middle school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Nutrition, digestion, calories/metabolism, diet-related diseases, food allergies, safety &amp; sanitation in food preparation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913921"/>
                  </a:ext>
                </a:extLst>
              </a:tr>
              <a:tr h="1336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Automotive Basics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93943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Basic repair, maintenance and servicing of vehicle systems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556183"/>
                  </a:ext>
                </a:extLst>
              </a:tr>
              <a:tr h="245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Business Information Management I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54623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Word processing, spreadsheets, multimedia presentations, databases, internet research, &amp; emerging technologies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774536"/>
                  </a:ext>
                </a:extLst>
              </a:tr>
              <a:tr h="3713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Journalism I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08123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Required prerequisite for Adv. Journalism I – Yearbook or Adv. Journalism I - Newspaper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Writing, technology, visual, and electronic media are used as tools for learning as students produce effective communications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562850"/>
                  </a:ext>
                </a:extLst>
              </a:tr>
              <a:tr h="3713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Debate I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06513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Required prerequisite for Debate II-IV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Study current events and logic while preparing and presenting arguments on a variety of controversial issues; participation in competitive speech and debate events is required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351993"/>
                  </a:ext>
                </a:extLst>
              </a:tr>
              <a:tr h="245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Intro to Cosmetology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94023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Hair style, manicures, skin care, make up, and other aspects of the personal care service industry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487278"/>
                  </a:ext>
                </a:extLst>
              </a:tr>
              <a:tr h="1407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Digital Media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54543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Design and create multimedia projects using Adobe Photoshop; potential for certification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264071"/>
                  </a:ext>
                </a:extLst>
              </a:tr>
              <a:tr h="1407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Child Development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85233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Child growth from prenatal through school-age children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565262"/>
                  </a:ext>
                </a:extLst>
              </a:tr>
              <a:tr h="245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Personal Financial Literacy    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(.5 credit)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10400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Analyze earning and spending, saving &amp; investing, credit &amp; borrowing, insuring &amp; protecting, and college &amp; postsecondary education &amp; training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072487"/>
                  </a:ext>
                </a:extLst>
              </a:tr>
              <a:tr h="1407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Money Matters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53913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Bank record management, credit cards, investing, insurance and budgets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149424"/>
                  </a:ext>
                </a:extLst>
              </a:tr>
              <a:tr h="245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Creative &amp; Imaginative Writing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(.5 or 1 credit)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09520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09523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 increased skill, creativity, and versatility as writers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739188"/>
                  </a:ext>
                </a:extLst>
              </a:tr>
              <a:tr h="245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ACT/SAT Prep (.5 credit)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00370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11-12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Prerequisite:  Completion of or concurrent enrollment in Algebra II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Provides students with strategies for college entrance exams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055530"/>
                  </a:ext>
                </a:extLst>
              </a:tr>
              <a:tr h="1407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African-American Studies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14213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Focus on the historical and cultural contributions of African-Americans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84436"/>
                  </a:ext>
                </a:extLst>
              </a:tr>
              <a:tr h="1407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Mexican-American Studies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14113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Focus on the historical and cultural contributions of Mexican-Americans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402205"/>
                  </a:ext>
                </a:extLst>
              </a:tr>
              <a:tr h="245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Psychology (.5 credit) </a:t>
                      </a:r>
                      <a:r>
                        <a:rPr lang="en-US" sz="6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Psychology AP (.5 credit)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13620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13650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11-12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Understanding the concept of human behavior, theories of personality, human growth &amp; development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101831"/>
                  </a:ext>
                </a:extLst>
              </a:tr>
              <a:tr h="1407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Sociology (.5 credit)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13420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11-12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Understanding of self and the society in which one lives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956303"/>
                  </a:ext>
                </a:extLst>
              </a:tr>
              <a:tr h="245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Street Law (.5 credit) </a:t>
                      </a:r>
                      <a:r>
                        <a:rPr lang="en-US" sz="6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  (1 credit)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13720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13723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11-12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Court structure, criminal procedure, civil rights &amp; other legal issues; criminal law one semester &amp; civil law the other semester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707732"/>
                  </a:ext>
                </a:extLst>
              </a:tr>
              <a:tr h="245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World Area Studies K or H (.5) </a:t>
                      </a:r>
                      <a:r>
                        <a:rPr lang="en-US" sz="6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(1 credit)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14010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14113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11-12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Study of geography, culture, history, politics, and economic development of selected regions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633975"/>
                  </a:ext>
                </a:extLst>
              </a:tr>
              <a:tr h="245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PALs I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PALS II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60023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60123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11-12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Peer Assistance &amp; Leadership program; work as a peer mentor with elementary, middle &amp; high school age youth; effective training in resiliency strategies.  </a:t>
                      </a: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Application required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559118"/>
                  </a:ext>
                </a:extLst>
              </a:tr>
              <a:tr h="245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College Readiness &amp; Study Skills (.5 credit)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00340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Open to students who plan to attend post-secondary education; designed to help students transition into the post-secondary environment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7" marR="47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222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6167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0"/>
            <a:ext cx="91439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&amp; Check Your 4-Year Plan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High School credits earned in Middle School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(Student Booklet – page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Fill in course names &amp; levels for required courses listed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Health, LOTE, Fine Arts, &amp; PE requirements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Endorsement/Program of Study courses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Alternate Electives for 9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Grade (1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choice)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500E1-2C89-40C4-97C2-12D4A8802DE3}"/>
              </a:ext>
            </a:extLst>
          </p:cNvPr>
          <p:cNvSpPr txBox="1"/>
          <p:nvPr/>
        </p:nvSpPr>
        <p:spPr>
          <a:xfrm>
            <a:off x="76198" y="6096000"/>
            <a:ext cx="89915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Alternate Electives for 9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Grade: 1. ____________________________________________     2._________________________________________________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003794-0A32-4F9F-B452-0F937D1B7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708831"/>
              </p:ext>
            </p:extLst>
          </p:nvPr>
        </p:nvGraphicFramePr>
        <p:xfrm>
          <a:off x="381000" y="2369161"/>
          <a:ext cx="8229600" cy="3706864"/>
        </p:xfrm>
        <a:graphic>
          <a:graphicData uri="http://schemas.openxmlformats.org/drawingml/2006/table">
            <a:tbl>
              <a:tblPr firstRow="1" firstCol="1" bandRow="1"/>
              <a:tblGrid>
                <a:gridCol w="426292">
                  <a:extLst>
                    <a:ext uri="{9D8B030D-6E8A-4147-A177-3AD203B41FA5}">
                      <a16:colId xmlns:a16="http://schemas.microsoft.com/office/drawing/2014/main" val="520987006"/>
                    </a:ext>
                  </a:extLst>
                </a:gridCol>
                <a:gridCol w="1288757">
                  <a:extLst>
                    <a:ext uri="{9D8B030D-6E8A-4147-A177-3AD203B41FA5}">
                      <a16:colId xmlns:a16="http://schemas.microsoft.com/office/drawing/2014/main" val="1063276226"/>
                    </a:ext>
                  </a:extLst>
                </a:gridCol>
                <a:gridCol w="1632752">
                  <a:extLst>
                    <a:ext uri="{9D8B030D-6E8A-4147-A177-3AD203B41FA5}">
                      <a16:colId xmlns:a16="http://schemas.microsoft.com/office/drawing/2014/main" val="2938173110"/>
                    </a:ext>
                  </a:extLst>
                </a:gridCol>
                <a:gridCol w="1566916">
                  <a:extLst>
                    <a:ext uri="{9D8B030D-6E8A-4147-A177-3AD203B41FA5}">
                      <a16:colId xmlns:a16="http://schemas.microsoft.com/office/drawing/2014/main" val="786107498"/>
                    </a:ext>
                  </a:extLst>
                </a:gridCol>
                <a:gridCol w="1650858">
                  <a:extLst>
                    <a:ext uri="{9D8B030D-6E8A-4147-A177-3AD203B41FA5}">
                      <a16:colId xmlns:a16="http://schemas.microsoft.com/office/drawing/2014/main" val="1581066807"/>
                    </a:ext>
                  </a:extLst>
                </a:gridCol>
                <a:gridCol w="1664025">
                  <a:extLst>
                    <a:ext uri="{9D8B030D-6E8A-4147-A177-3AD203B41FA5}">
                      <a16:colId xmlns:a16="http://schemas.microsoft.com/office/drawing/2014/main" val="2430891648"/>
                    </a:ext>
                  </a:extLst>
                </a:gridCol>
              </a:tblGrid>
              <a:tr h="361548">
                <a:tc gridSpan="6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Directions</a:t>
                      </a:r>
                      <a:r>
                        <a:rPr lang="en-US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Courses required at a specific grade level are noted in the chart below.  Students have flexibility in determining the year of study for the following graduation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requirements:  World History or World Geography, Foreign Language, Fine Arts, PE and Health.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095469"/>
                  </a:ext>
                </a:extLst>
              </a:tr>
              <a:tr h="3615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Pds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School credits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earned in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 School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9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9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9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9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172783"/>
                  </a:ext>
                </a:extLst>
              </a:tr>
              <a:tr h="4648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I 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_________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en-US" sz="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(Level)            (Course #)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II 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________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(Level)           (Course #)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III 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    _________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sz="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(Level)          (Course #)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English: 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__________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en-US" sz="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(Level)            (Course #)        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724244"/>
                  </a:ext>
                </a:extLst>
              </a:tr>
              <a:tr h="3228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Math/Level: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______________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(Course #)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Math/Level: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_____________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(Course #)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Math/Level: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______________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(Course #)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Math/Level: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______________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(Course #)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933171"/>
                  </a:ext>
                </a:extLst>
              </a:tr>
              <a:tr h="4002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Biology 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      __________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sz="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(Level) </a:t>
                      </a: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sz="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Science/Level: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___________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(Course #)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Science/Level: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_____________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(Course #)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Science/Level: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_____________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(Course #)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249585"/>
                  </a:ext>
                </a:extLst>
              </a:tr>
              <a:tr h="632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U.S. History 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________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en-US" sz="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(Level)          (Course #)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</a:t>
                      </a: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Govt (½) 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____________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 (½)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___________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(Level)          (Course #)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</a:t>
                      </a: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038877"/>
                  </a:ext>
                </a:extLst>
              </a:tr>
              <a:tr h="4648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PACE (½)                </a:t>
                      </a:r>
                      <a:r>
                        <a:rPr lang="en-US" sz="9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00120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__________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(½)     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797313"/>
                  </a:ext>
                </a:extLst>
              </a:tr>
              <a:tr h="2711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821029"/>
                  </a:ext>
                </a:extLst>
              </a:tr>
              <a:tr h="2711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(Course #)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704846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E5B8B035-F206-5DAE-EC3C-E08294453C72}"/>
              </a:ext>
            </a:extLst>
          </p:cNvPr>
          <p:cNvSpPr/>
          <p:nvPr/>
        </p:nvSpPr>
        <p:spPr>
          <a:xfrm>
            <a:off x="914400" y="2590800"/>
            <a:ext cx="1066800" cy="6096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18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161232"/>
              </p:ext>
            </p:extLst>
          </p:nvPr>
        </p:nvGraphicFramePr>
        <p:xfrm>
          <a:off x="95726" y="817838"/>
          <a:ext cx="8686803" cy="518337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67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3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5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6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3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Periods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High School Credits Earned in Middle School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r>
                        <a:rPr lang="en-US" sz="2000" baseline="30000" dirty="0">
                          <a:effectLst/>
                        </a:rPr>
                        <a:t>th</a:t>
                      </a:r>
                      <a:r>
                        <a:rPr lang="en-US" sz="2000" dirty="0">
                          <a:effectLst/>
                        </a:rPr>
                        <a:t> Grade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effectLst/>
                        </a:rPr>
                        <a:t>th</a:t>
                      </a:r>
                      <a:r>
                        <a:rPr lang="en-US" sz="2000" dirty="0">
                          <a:effectLst/>
                        </a:rPr>
                        <a:t> Grade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r>
                        <a:rPr lang="en-US" sz="2000" baseline="30000" dirty="0">
                          <a:effectLst/>
                        </a:rPr>
                        <a:t>th</a:t>
                      </a:r>
                      <a:r>
                        <a:rPr lang="en-US" sz="2000" dirty="0">
                          <a:effectLst/>
                        </a:rPr>
                        <a:t> Grade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</a:t>
                      </a:r>
                      <a:r>
                        <a:rPr lang="en-US" sz="2000" baseline="30000" dirty="0">
                          <a:effectLst/>
                        </a:rPr>
                        <a:t>th</a:t>
                      </a:r>
                      <a:r>
                        <a:rPr lang="en-US" sz="2000" dirty="0">
                          <a:effectLst/>
                        </a:rPr>
                        <a:t> Grade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</a:rPr>
                        <a:t>English I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</a:rPr>
                        <a:t>English II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</a:rPr>
                        <a:t>English III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</a:rPr>
                        <a:t>English IV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7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Math: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</a:rPr>
                        <a:t>Algebra I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Math: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</a:rPr>
                        <a:t>Geometry 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Math: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</a:rPr>
                        <a:t>Algebra II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Math: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</a:rPr>
                        <a:t>College Algebra K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7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</a:rPr>
                        <a:t>Biology 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Science: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</a:rPr>
                        <a:t>Chemistry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Science: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</a:rPr>
                        <a:t>Physics 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Science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</a:rPr>
                        <a:t>: Earth &amp; Space 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2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PACE (.5)/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Health (.5)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Principles of Education</a:t>
                      </a:r>
                      <a:r>
                        <a:rPr lang="en-US" sz="1800" b="1" baseline="0" dirty="0">
                          <a:solidFill>
                            <a:srgbClr val="FF0000"/>
                          </a:solidFill>
                          <a:effectLst/>
                        </a:rPr>
                        <a:t> &amp; Training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</a:rPr>
                        <a:t>US History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</a:rPr>
                        <a:t>Government (.5) &amp;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</a:rPr>
                        <a:t>Economics (.5)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</a:rPr>
                        <a:t>Band I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</a:rPr>
                        <a:t>Band II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</a:rPr>
                        <a:t>Band III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</a:rPr>
                        <a:t>Band IV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32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Spanish I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Spanish II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Spanish III K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 Prep I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 Prep 2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7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</a:rPr>
                        <a:t>World Geography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</a:rPr>
                        <a:t>World</a:t>
                      </a:r>
                      <a:r>
                        <a:rPr lang="en-US" sz="1800" b="1" baseline="0" dirty="0">
                          <a:solidFill>
                            <a:srgbClr val="7030A0"/>
                          </a:solidFill>
                          <a:effectLst/>
                        </a:rPr>
                        <a:t> History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(2 Periods)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 (2 Periods)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5881"/>
            <a:ext cx="8839199" cy="6599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Example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- Public Services, E&amp;T 1– TEACHING &amp; Training</a:t>
            </a:r>
            <a:br>
              <a:rPr lang="en-US" sz="1400" b="1" dirty="0"/>
            </a:br>
            <a:r>
              <a:rPr lang="en-US" sz="1400" dirty="0"/>
              <a:t>                       </a:t>
            </a:r>
            <a:r>
              <a:rPr lang="en-US" sz="1400" b="1" dirty="0">
                <a:solidFill>
                  <a:srgbClr val="00B050"/>
                </a:solidFill>
              </a:rPr>
              <a:t>+ Arts &amp; humanities, option 3 Fine Arts-Music (band)</a:t>
            </a:r>
            <a:br>
              <a:rPr lang="en-US" sz="1400" b="1" dirty="0"/>
            </a:br>
            <a:r>
              <a:rPr lang="en-US" sz="1400" b="1" dirty="0"/>
              <a:t>                                </a:t>
            </a:r>
            <a:r>
              <a:rPr lang="en-US" sz="1400" b="1" dirty="0">
                <a:solidFill>
                  <a:srgbClr val="7030A0"/>
                </a:solidFill>
              </a:rPr>
              <a:t>+ Multidisciplinary, option 1 (4 x 4)</a:t>
            </a:r>
          </a:p>
        </p:txBody>
      </p:sp>
      <p:sp>
        <p:nvSpPr>
          <p:cNvPr id="5" name="Down Arrow 4"/>
          <p:cNvSpPr/>
          <p:nvPr/>
        </p:nvSpPr>
        <p:spPr>
          <a:xfrm flipH="1">
            <a:off x="7346540" y="4995302"/>
            <a:ext cx="121733" cy="697170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4658087"/>
            <a:ext cx="1749158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59358" y="4647612"/>
            <a:ext cx="1619472" cy="1392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flipH="1">
            <a:off x="5562600" y="5008370"/>
            <a:ext cx="121733" cy="697170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9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8382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Endorsement Plan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8674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800" dirty="0">
                <a:latin typeface="Palatino Linotype" panose="02040502050505030304" pitchFamily="18" charset="0"/>
                <a:ea typeface="Calibri"/>
                <a:cs typeface="Times New Roman"/>
              </a:rPr>
              <a:t>What is your student’s best academic pathway for high school taking into account: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2800" dirty="0">
                <a:latin typeface="Palatino Linotype" panose="02040502050505030304" pitchFamily="18" charset="0"/>
                <a:ea typeface="Calibri"/>
                <a:cs typeface="Times New Roman"/>
              </a:rPr>
              <a:t>Personal interests and talents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2800" dirty="0">
                <a:latin typeface="Palatino Linotype" panose="02040502050505030304" pitchFamily="18" charset="0"/>
                <a:ea typeface="Calibri"/>
                <a:cs typeface="Times New Roman"/>
              </a:rPr>
              <a:t>Career aspirations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2800" dirty="0">
                <a:latin typeface="Palatino Linotype" panose="02040502050505030304" pitchFamily="18" charset="0"/>
                <a:ea typeface="Calibri"/>
                <a:cs typeface="Times New Roman"/>
              </a:rPr>
              <a:t>Post-secondary goals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800" dirty="0">
              <a:latin typeface="Palatino Linotype" panose="02040502050505030304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800" dirty="0">
                <a:latin typeface="Palatino Linotype" panose="02040502050505030304" pitchFamily="18" charset="0"/>
                <a:ea typeface="Calibri"/>
                <a:cs typeface="Times New Roman"/>
              </a:rPr>
              <a:t>What are the admission requirements for the College/University they wish to attend?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sz="2800" dirty="0">
              <a:latin typeface="Palatino Linotype" panose="02040502050505030304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  <a:ea typeface="Calibri"/>
                <a:cs typeface="Times New Roman"/>
              </a:rPr>
              <a:t>Remember…the Endorsement(s) chosen will determine many of the high school elective choices.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17" y="1553188"/>
            <a:ext cx="1905000" cy="1251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34" y="3155467"/>
            <a:ext cx="1024566" cy="9445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8BFA7B-A467-44AD-957A-ED0A4B7300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78551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5 Endorsement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000" b="1" u="sng" dirty="0">
                <a:solidFill>
                  <a:schemeClr val="accent2"/>
                </a:solidFill>
                <a:latin typeface="+mn-lt"/>
                <a:ea typeface="Calibri"/>
                <a:cs typeface="Times New Roman"/>
              </a:rPr>
              <a:t>STEM</a:t>
            </a:r>
            <a:r>
              <a:rPr lang="en-US" sz="2000" dirty="0">
                <a:latin typeface="+mn-lt"/>
                <a:ea typeface="Calibri"/>
                <a:cs typeface="Times New Roman"/>
              </a:rPr>
              <a:t> – Science, Technology (including Computer Science), Engineering, and advanced Math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000" dirty="0">
              <a:latin typeface="+mn-lt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000" b="1" u="sng" dirty="0">
                <a:solidFill>
                  <a:schemeClr val="accent3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Business &amp; Industry</a:t>
            </a:r>
            <a:r>
              <a:rPr lang="en-US" sz="2000" u="sng" dirty="0">
                <a:solidFill>
                  <a:schemeClr val="accent3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2000" dirty="0">
                <a:latin typeface="+mn-lt"/>
                <a:ea typeface="Calibri"/>
                <a:cs typeface="Times New Roman"/>
              </a:rPr>
              <a:t>– Agriculture; Architecture &amp; Construction; A/V Technology &amp; Communications; Business, Marketing &amp; Finance; Hospitality &amp; Tourism;  Information Technology, Manufacturing; Transportation, Distribution &amp; Logistics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000" dirty="0">
              <a:latin typeface="+mn-lt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000" b="1" u="sng" dirty="0">
                <a:solidFill>
                  <a:schemeClr val="accent5"/>
                </a:solidFill>
                <a:latin typeface="+mn-lt"/>
                <a:ea typeface="Calibri"/>
                <a:cs typeface="Times New Roman"/>
              </a:rPr>
              <a:t>Public Services</a:t>
            </a:r>
            <a:r>
              <a:rPr lang="en-US" sz="2000" u="sng" dirty="0">
                <a:solidFill>
                  <a:schemeClr val="accent5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2000" dirty="0">
                <a:latin typeface="+mn-lt"/>
                <a:ea typeface="Calibri"/>
                <a:cs typeface="Times New Roman"/>
              </a:rPr>
              <a:t>– Education &amp; Child Guidance; Health Science; Human Services (Cosmetology); AFJROTC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000" dirty="0">
              <a:latin typeface="+mn-lt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000" b="1" u="sng" dirty="0">
                <a:solidFill>
                  <a:srgbClr val="FFFF00"/>
                </a:solidFill>
                <a:latin typeface="+mn-lt"/>
                <a:ea typeface="Calibri"/>
                <a:cs typeface="Times New Roman"/>
              </a:rPr>
              <a:t>Arts and Humanities</a:t>
            </a:r>
            <a:r>
              <a:rPr lang="en-US" sz="2000" u="sng" dirty="0">
                <a:solidFill>
                  <a:srgbClr val="FFFF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2000" dirty="0">
                <a:latin typeface="+mn-lt"/>
                <a:ea typeface="Calibri"/>
                <a:cs typeface="Times New Roman"/>
              </a:rPr>
              <a:t>–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Social Studies; Languages Other than English (LOTE); Fine Arts (Art, Dance, Music, &amp; Theatre)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000" dirty="0">
              <a:latin typeface="+mn-lt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  <a:tabLst>
                <a:tab pos="1838325" algn="l"/>
              </a:tabLst>
            </a:pPr>
            <a:r>
              <a:rPr lang="en-US" sz="20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Calibri"/>
                <a:cs typeface="Times New Roman"/>
              </a:rPr>
              <a:t>Multidisciplinary Studies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2000" dirty="0">
                <a:latin typeface="+mn-lt"/>
                <a:ea typeface="Calibri"/>
                <a:cs typeface="Times New Roman"/>
              </a:rPr>
              <a:t>–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Four by Four (4 x 4); AP/DC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tabLst>
                <a:tab pos="1838325" algn="l"/>
              </a:tabLs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(Provides students the opportunity to take a variety of courses from each of the other four endorsement areas)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277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DEBB-B03F-4089-B683-3FA98AA6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38" y="381000"/>
            <a:ext cx="8153400" cy="990600"/>
          </a:xfrm>
        </p:spPr>
        <p:txBody>
          <a:bodyPr>
            <a:normAutofit fontScale="90000"/>
          </a:bodyPr>
          <a:lstStyle/>
          <a:p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r>
              <a:rPr lang="en-US" sz="3100" b="1" i="1" dirty="0">
                <a:solidFill>
                  <a:schemeClr val="accent2"/>
                </a:solidFill>
              </a:rPr>
              <a:t>Programs of Study </a:t>
            </a:r>
            <a:r>
              <a:rPr lang="en-US" sz="3100" dirty="0"/>
              <a:t> </a:t>
            </a:r>
            <a:r>
              <a:rPr lang="en-US" sz="2700" dirty="0"/>
              <a:t>are a coherent sequence of CTE courses, industry-based certifications, &amp; work-based learning designed to ensure students are prepared for in-demand, high-skill, high-wage careers.  They also support the completion of an endorsement.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866813-C50A-C26C-9740-835F8036D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534400" cy="50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59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2FC3158-0B4E-4944-8FFC-26BB568EFDD1}"/>
              </a:ext>
            </a:extLst>
          </p:cNvPr>
          <p:cNvSpPr txBox="1"/>
          <p:nvPr/>
        </p:nvSpPr>
        <p:spPr>
          <a:xfrm>
            <a:off x="-152402" y="1044866"/>
            <a:ext cx="899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that this is a 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</a:t>
            </a:r>
            <a:r>
              <a:rPr lang="en-US" sz="2400" i="1" dirty="0">
                <a:solidFill>
                  <a:srgbClr val="00B0F0"/>
                </a:solidFill>
                <a:latin typeface="Calibri" panose="020F0502020204030204"/>
              </a:rPr>
              <a:t>.  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here will be an opportunity to make changes in high school.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79" y="148083"/>
            <a:ext cx="8763000" cy="105985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Choosing an </a:t>
            </a:r>
            <a:r>
              <a:rPr lang="en-US" sz="3200" i="1" dirty="0">
                <a:solidFill>
                  <a:schemeClr val="accent2"/>
                </a:solidFill>
                <a:latin typeface="+mn-lt"/>
              </a:rPr>
              <a:t>Endorsement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i="1" dirty="0">
                <a:solidFill>
                  <a:schemeClr val="accent2"/>
                </a:solidFill>
                <a:latin typeface="+mn-lt"/>
              </a:rPr>
              <a:t>&amp; Option/Program of Study             </a:t>
            </a:r>
            <a:r>
              <a:rPr lang="en-US" sz="2800" dirty="0">
                <a:latin typeface="+mn-lt"/>
              </a:rPr>
              <a:t>may seem overwhelming…</a:t>
            </a:r>
            <a:endParaRPr lang="en-US" sz="2800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8022A8-556C-49A1-88B5-DDE6438C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991101"/>
            <a:ext cx="9067801" cy="369643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u="sng" dirty="0">
                <a:solidFill>
                  <a:schemeClr val="accent2"/>
                </a:solidFill>
              </a:rPr>
              <a:t>Explore career options in </a:t>
            </a:r>
            <a:r>
              <a:rPr lang="en-US" sz="2800" b="1" i="1" u="sng" dirty="0">
                <a:solidFill>
                  <a:srgbClr val="00B050"/>
                </a:solidFill>
              </a:rPr>
              <a:t>Xello</a:t>
            </a:r>
          </a:p>
          <a:p>
            <a:pPr marL="0" indent="0">
              <a:lnSpc>
                <a:spcPct val="100000"/>
              </a:lnSpc>
              <a:buNone/>
            </a:pPr>
            <a:r>
              <a:rPr kumimoji="0" lang="en-US" sz="2800" b="1" i="1" u="none" strike="noStrike" kern="1200" cap="none" spc="-5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Mycfisd.net/Additional Resources/Xello SSO Student Access   </a:t>
            </a:r>
          </a:p>
          <a:p>
            <a:pPr marL="0" indent="0">
              <a:lnSpc>
                <a:spcPct val="100000"/>
              </a:lnSpc>
              <a:buNone/>
            </a:pPr>
            <a:r>
              <a:rPr kumimoji="0" lang="en-US" sz="2800" b="1" i="1" u="none" strike="noStrike" kern="1200" cap="none" spc="-5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j-ea"/>
                <a:cs typeface="+mj-cs"/>
              </a:rPr>
              <a:t>	Xello </a:t>
            </a:r>
            <a:r>
              <a:rPr kumimoji="0" lang="en-US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Dashboard</a:t>
            </a:r>
            <a:br>
              <a:rPr kumimoji="0" lang="en-US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j-ea"/>
                <a:cs typeface="+mj-cs"/>
              </a:rPr>
              <a:t>                	     Explore Options</a:t>
            </a:r>
            <a:br>
              <a:rPr kumimoji="0" lang="en-US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j-ea"/>
                <a:cs typeface="+mj-cs"/>
              </a:rPr>
              <a:t>                            Careers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/>
                </a:solidFill>
              </a:rPr>
              <a:t>Click on </a:t>
            </a:r>
            <a:r>
              <a:rPr lang="en-US" sz="1800" i="1" dirty="0">
                <a:solidFill>
                  <a:srgbClr val="00B0F0"/>
                </a:solidFill>
              </a:rPr>
              <a:t>More Filters/Career Clusters or School Subjects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BB0240-2A88-4089-A091-909991CAE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898" y="4111962"/>
            <a:ext cx="3042109" cy="25740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B8101C-3411-41C5-BC43-88B659565F5B}"/>
              </a:ext>
            </a:extLst>
          </p:cNvPr>
          <p:cNvSpPr txBox="1"/>
          <p:nvPr/>
        </p:nvSpPr>
        <p:spPr>
          <a:xfrm>
            <a:off x="157579" y="1845163"/>
            <a:ext cx="84611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Simply start by asking yourself a few questions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*What are my interest, talents, and/or career aspirations?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*What are my post-secondary goals?</a:t>
            </a:r>
          </a:p>
        </p:txBody>
      </p:sp>
    </p:spTree>
    <p:extLst>
      <p:ext uri="{BB962C8B-B14F-4D97-AF65-F5344CB8AC3E}">
        <p14:creationId xmlns:p14="http://schemas.microsoft.com/office/powerpoint/2010/main" val="3241437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655E2-5AE2-45CA-A615-E030957C2A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228600"/>
            <a:ext cx="8962136" cy="63246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800" b="1" i="1" dirty="0">
              <a:solidFill>
                <a:schemeClr val="accent1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i="1" dirty="0">
                <a:solidFill>
                  <a:schemeClr val="accent1"/>
                </a:solidFill>
                <a:latin typeface="+mj-lt"/>
              </a:rPr>
              <a:t>Check out the CFISD CTE videos </a:t>
            </a:r>
            <a:r>
              <a:rPr lang="en-US" i="1" dirty="0"/>
              <a:t>to learn more about some of the programs available here in our district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b="1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https://www.youtube.com/results?search_query=cfisd+cte</a:t>
            </a:r>
            <a:r>
              <a:rPr lang="en-US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i="1" dirty="0"/>
          </a:p>
          <a:p>
            <a:pPr marL="0" indent="0">
              <a:lnSpc>
                <a:spcPct val="100000"/>
              </a:lnSpc>
              <a:buNone/>
            </a:pPr>
            <a:endParaRPr lang="en-US" i="1" dirty="0"/>
          </a:p>
          <a:p>
            <a:pPr marL="457200" indent="-457200">
              <a:lnSpc>
                <a:spcPct val="100000"/>
              </a:lnSpc>
              <a:buAutoNum type="arabicPeriod" startAt="4"/>
            </a:pPr>
            <a:endParaRPr lang="en-US" dirty="0"/>
          </a:p>
          <a:p>
            <a:pPr marL="457200" indent="-457200">
              <a:lnSpc>
                <a:spcPct val="100000"/>
              </a:lnSpc>
              <a:buAutoNum type="arabicPeriod" startAt="4"/>
            </a:pPr>
            <a:endParaRPr lang="en-US" dirty="0"/>
          </a:p>
          <a:p>
            <a:pPr marL="457200" indent="-457200">
              <a:lnSpc>
                <a:spcPct val="100000"/>
              </a:lnSpc>
              <a:buAutoNum type="arabicPeriod" startAt="4"/>
            </a:pPr>
            <a:endParaRPr lang="en-US" dirty="0"/>
          </a:p>
          <a:p>
            <a:pPr marL="457200" indent="-457200">
              <a:lnSpc>
                <a:spcPct val="100000"/>
              </a:lnSpc>
              <a:buAutoNum type="arabicPeriod" startAt="4"/>
            </a:pPr>
            <a:endParaRPr lang="en-US" dirty="0"/>
          </a:p>
          <a:p>
            <a:pPr marL="457200" indent="-457200">
              <a:lnSpc>
                <a:spcPct val="100000"/>
              </a:lnSpc>
              <a:buAutoNum type="arabicPeriod" startAt="4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3801AF-E567-4A5F-BBE5-4661E9A0F0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52546"/>
            <a:ext cx="106553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0CD5C8-5963-4376-A545-79E9D3477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9144000" cy="1914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70E1BF-BA4C-43F9-A768-41762C8F7DD1}"/>
              </a:ext>
            </a:extLst>
          </p:cNvPr>
          <p:cNvSpPr txBox="1"/>
          <p:nvPr/>
        </p:nvSpPr>
        <p:spPr>
          <a:xfrm>
            <a:off x="187911" y="57150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(Note:  There are several different videos available)</a:t>
            </a:r>
          </a:p>
        </p:txBody>
      </p:sp>
    </p:spTree>
    <p:extLst>
      <p:ext uri="{BB962C8B-B14F-4D97-AF65-F5344CB8AC3E}">
        <p14:creationId xmlns:p14="http://schemas.microsoft.com/office/powerpoint/2010/main" val="2447160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2187</TotalTime>
  <Words>4181</Words>
  <Application>Microsoft Office PowerPoint</Application>
  <PresentationFormat>On-screen Show (4:3)</PresentationFormat>
  <Paragraphs>713</Paragraphs>
  <Slides>47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47</vt:i4>
      </vt:variant>
    </vt:vector>
  </HeadingPairs>
  <TitlesOfParts>
    <vt:vector size="73" baseType="lpstr">
      <vt:lpstr>Aharoni</vt:lpstr>
      <vt:lpstr>Arial</vt:lpstr>
      <vt:lpstr>Arial Rounded MT Bold</vt:lpstr>
      <vt:lpstr>Calibri</vt:lpstr>
      <vt:lpstr>Calibri Light</vt:lpstr>
      <vt:lpstr>Century Gothic</vt:lpstr>
      <vt:lpstr>Corbel</vt:lpstr>
      <vt:lpstr>Courier New</vt:lpstr>
      <vt:lpstr>Franklin Gothic Book</vt:lpstr>
      <vt:lpstr>Franklin Gothic Medium</vt:lpstr>
      <vt:lpstr>Palatino Linotype</vt:lpstr>
      <vt:lpstr>Symbol</vt:lpstr>
      <vt:lpstr>Tw Cen MT</vt:lpstr>
      <vt:lpstr>Tw Cen MT Condensed</vt:lpstr>
      <vt:lpstr>Verdana</vt:lpstr>
      <vt:lpstr>Wingdings</vt:lpstr>
      <vt:lpstr>Wingdings 2</vt:lpstr>
      <vt:lpstr>Wingdings 3</vt:lpstr>
      <vt:lpstr>2_Integral</vt:lpstr>
      <vt:lpstr>Austin</vt:lpstr>
      <vt:lpstr>Slice</vt:lpstr>
      <vt:lpstr>Summer</vt:lpstr>
      <vt:lpstr>Module</vt:lpstr>
      <vt:lpstr>Angles</vt:lpstr>
      <vt:lpstr>1_Austin</vt:lpstr>
      <vt:lpstr>Retrospect</vt:lpstr>
      <vt:lpstr>Foundation high school program + endorsement</vt:lpstr>
      <vt:lpstr>General Information</vt:lpstr>
      <vt:lpstr>PowerPoint Presentation</vt:lpstr>
      <vt:lpstr>PowerPoint Presentation</vt:lpstr>
      <vt:lpstr>Endorsement Plan Considerations</vt:lpstr>
      <vt:lpstr>5 Endorsement Areas</vt:lpstr>
      <vt:lpstr>       Programs of Study  are a coherent sequence of CTE courses, industry-based certifications, &amp; work-based learning designed to ensure students are prepared for in-demand, high-skill, high-wage careers.  They also support the completion of an endorsement.</vt:lpstr>
      <vt:lpstr>Choosing an Endorsement &amp; Option/Program of Study             may seem overwhelming…</vt:lpstr>
      <vt:lpstr>PowerPoint Presentation</vt:lpstr>
      <vt:lpstr>General Information about Levels</vt:lpstr>
      <vt:lpstr>      Graduation Requirements </vt:lpstr>
      <vt:lpstr>Select English courses &amp; levels for  all 4 years of high school</vt:lpstr>
      <vt:lpstr>Social Studies</vt:lpstr>
      <vt:lpstr>9th and/or 10th Grade</vt:lpstr>
      <vt:lpstr>11th Grade</vt:lpstr>
      <vt:lpstr>12th Grade</vt:lpstr>
      <vt:lpstr>Graduation requirements </vt:lpstr>
      <vt:lpstr>Requirements  (see page 7 in Student Booklet) </vt:lpstr>
      <vt:lpstr> Options for a student taking  8th grade math this year</vt:lpstr>
      <vt:lpstr> Options for a student taking  ALGEBRA I   this year</vt:lpstr>
      <vt:lpstr>Graduation Requirements</vt:lpstr>
      <vt:lpstr>Requirements</vt:lpstr>
      <vt:lpstr>9th Grade </vt:lpstr>
      <vt:lpstr>10th Grade</vt:lpstr>
      <vt:lpstr>11th and/or 12th grade</vt:lpstr>
      <vt:lpstr>Other Required  Courses for Graduation    </vt:lpstr>
      <vt:lpstr>PACE Personal, Academic, and Career Exploration</vt:lpstr>
      <vt:lpstr>Health</vt:lpstr>
      <vt:lpstr>LOTE/Foreign Language</vt:lpstr>
      <vt:lpstr>Other Required  Courses for Graduation   </vt:lpstr>
      <vt:lpstr>Fine Arts</vt:lpstr>
      <vt:lpstr>Art</vt:lpstr>
      <vt:lpstr>Music Band or Band/Color Guard</vt:lpstr>
      <vt:lpstr>Music Choir</vt:lpstr>
      <vt:lpstr>Music Orchestra</vt:lpstr>
      <vt:lpstr>Theatre</vt:lpstr>
      <vt:lpstr>Dance Team</vt:lpstr>
      <vt:lpstr>PowerPoint Presentation</vt:lpstr>
      <vt:lpstr>Physical Education (or PE substitution)</vt:lpstr>
      <vt:lpstr>PowerPoint Presentation</vt:lpstr>
      <vt:lpstr>Endorsements              &amp;  Programs of Study</vt:lpstr>
      <vt:lpstr>       Endorsements   Students can choose from 5 Endorsement areas:</vt:lpstr>
      <vt:lpstr>       Programs of Study  are a coherent sequence of CTE courses, industry-based certifications, &amp; work-based learning designed to ensure students are prepared for in-demand, high-skill, high-wage careers.  They also support the completion of an endorsement.</vt:lpstr>
      <vt:lpstr>Now…</vt:lpstr>
      <vt:lpstr>If you have space available…</vt:lpstr>
      <vt:lpstr>PowerPoint Presentation</vt:lpstr>
      <vt:lpstr>Example - Public Services, E&amp;T 1– TEACHING &amp; Training                        + Arts &amp; humanities, option 3 Fine Arts-Music (band)                                 + Multidisciplinary, option 1 (4 x 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High School Program + Endorsement</dc:title>
  <dc:creator>Sandy</dc:creator>
  <cp:lastModifiedBy>Stephanie Mead</cp:lastModifiedBy>
  <cp:revision>113</cp:revision>
  <cp:lastPrinted>2021-09-14T15:50:17Z</cp:lastPrinted>
  <dcterms:created xsi:type="dcterms:W3CDTF">2015-06-09T02:25:42Z</dcterms:created>
  <dcterms:modified xsi:type="dcterms:W3CDTF">2023-09-08T16:27:39Z</dcterms:modified>
</cp:coreProperties>
</file>