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6" r:id="rId2"/>
  </p:sldMasterIdLst>
  <p:notesMasterIdLst>
    <p:notesMasterId r:id="rId19"/>
  </p:notesMasterIdLst>
  <p:sldIdLst>
    <p:sldId id="256" r:id="rId3"/>
    <p:sldId id="258" r:id="rId4"/>
    <p:sldId id="331" r:id="rId5"/>
    <p:sldId id="328" r:id="rId6"/>
    <p:sldId id="259" r:id="rId7"/>
    <p:sldId id="288" r:id="rId8"/>
    <p:sldId id="316" r:id="rId9"/>
    <p:sldId id="329" r:id="rId10"/>
    <p:sldId id="322" r:id="rId11"/>
    <p:sldId id="332" r:id="rId12"/>
    <p:sldId id="323" r:id="rId13"/>
    <p:sldId id="314" r:id="rId14"/>
    <p:sldId id="324" r:id="rId15"/>
    <p:sldId id="271" r:id="rId16"/>
    <p:sldId id="326" r:id="rId17"/>
    <p:sldId id="282" r:id="rId18"/>
  </p:sldIdLst>
  <p:sldSz cx="9144000" cy="5143500" type="screen16x9"/>
  <p:notesSz cx="6858000" cy="9144000"/>
  <p:embeddedFontLst>
    <p:embeddedFont>
      <p:font typeface="Abel" panose="02000506030000020004" pitchFamily="2" charset="0"/>
      <p:regular r:id="rId20"/>
    </p:embeddedFont>
    <p:embeddedFont>
      <p:font typeface="Calibri" panose="020F0502020204030204" pitchFamily="34"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
      <p:font typeface="Open Sans Light" panose="020B0306030504020204" pitchFamily="34" charset="0"/>
      <p:regular r:id="rId29"/>
      <p:bold r:id="rId30"/>
      <p:italic r:id="rId31"/>
      <p:boldItalic r:id="rId32"/>
    </p:embeddedFont>
    <p:embeddedFont>
      <p:font typeface="Open Sans SemiBold" panose="020B0706030804020204" pitchFamily="34" charset="0"/>
      <p:regular r:id="rId33"/>
      <p:bold r:id="rId34"/>
      <p:italic r:id="rId35"/>
      <p:boldItalic r:id="rId36"/>
    </p:embeddedFont>
    <p:embeddedFont>
      <p:font typeface="Trebuchet MS" panose="020B0603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9AA0A6"/>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y Wright" initials="HW" lastIdx="2" clrIdx="0">
    <p:extLst>
      <p:ext uri="{19B8F6BF-5375-455C-9EA6-DF929625EA0E}">
        <p15:presenceInfo xmlns:p15="http://schemas.microsoft.com/office/powerpoint/2012/main" userId="S::Harry.wright@cfisd.net::42a08c67-9f3e-4f82-b551-2da4df80ae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7" autoAdjust="0"/>
    <p:restoredTop sz="94660"/>
  </p:normalViewPr>
  <p:slideViewPr>
    <p:cSldViewPr snapToGrid="0">
      <p:cViewPr varScale="1">
        <p:scale>
          <a:sx n="73" d="100"/>
          <a:sy n="73" d="100"/>
        </p:scale>
        <p:origin x="728" y="36"/>
      </p:cViewPr>
      <p:guideLst>
        <p:guide orient="horz" pos="32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0" Type="http://schemas.openxmlformats.org/officeDocument/2006/relationships/font" Target="fonts/font1.fntdata"/><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0d242013f_0_196:notes"/>
          <p:cNvSpPr>
            <a:spLocks noGrp="1" noRot="1" noChangeAspect="1"/>
          </p:cNvSpPr>
          <p:nvPr>
            <p:ph type="sldImg" idx="2"/>
          </p:nvPr>
        </p:nvSpPr>
        <p:spPr>
          <a:xfrm>
            <a:off x="439738" y="715963"/>
            <a:ext cx="6354762" cy="3575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0d242013f_0_196:notes"/>
          <p:cNvSpPr txBox="1">
            <a:spLocks noGrp="1"/>
          </p:cNvSpPr>
          <p:nvPr>
            <p:ph type="body" idx="1"/>
          </p:nvPr>
        </p:nvSpPr>
        <p:spPr>
          <a:xfrm>
            <a:off x="723400" y="4527659"/>
            <a:ext cx="5787202" cy="4289359"/>
          </a:xfrm>
          <a:prstGeom prst="rect">
            <a:avLst/>
          </a:prstGeom>
        </p:spPr>
        <p:txBody>
          <a:bodyPr spcFirstLastPara="1" wrap="square" lIns="95777" tIns="95777" rIns="95777" bIns="9577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formal complaint process the school has the burden of gathering evidence and the burden of proof, and is required to evaluate all evidence objectively.  Further, Investigators must provide parties with an equal opportunity to submit evidence.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Evidence is relevant if:   (a) it has any tendency to make a fact more or less probable than it would be without the evidence, and; (b) the fact is of consequence in determining the action.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Investigators must not restrict the ability of the parties to discuss the allegations or gather evidence.   As such, Investigators may not put in place gag orders which prohibit the parties from communicating with  witnesses or others.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Attorney-client communications, medical information, and psychological information of each party is protected by legal privilege and cannot be accessed or used by the school unless the school obtains the party’s voluntary, written consent to do so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evidence about a complainant’s prior sexual behavior is irrelevant during the entire formal complaint  process unless it is offered to prove that someone other than the respondent committed the alleged misconduct or offered to prove consent.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law gives school districts the choice between using a preponderance of the evidence standard and a clear and convincing evidence standard. The District has adopted the preponderance of the evidence standard.  The preponderance of the evidence standard is understood to mean concluding that a fact is more likely than not to be true. If at least 51% of the evidence favors the Complainant, then the Respondent will be found responsible. If the evidence does not meet that threshold, the Respondent is not responsible.   This standard must be used for all complaints against students and employees.</a:t>
            </a:r>
          </a:p>
          <a:p>
            <a:pPr marL="0" indent="0">
              <a:buNone/>
            </a:pPr>
            <a:endParaRPr dirty="0"/>
          </a:p>
        </p:txBody>
      </p:sp>
    </p:spTree>
    <p:extLst>
      <p:ext uri="{BB962C8B-B14F-4D97-AF65-F5344CB8AC3E}">
        <p14:creationId xmlns:p14="http://schemas.microsoft.com/office/powerpoint/2010/main" val="52129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0d242013f_0_1892: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0d242013f_0_1892:notes"/>
          <p:cNvSpPr txBox="1">
            <a:spLocks noGrp="1"/>
          </p:cNvSpPr>
          <p:nvPr>
            <p:ph type="body" idx="1"/>
          </p:nvPr>
        </p:nvSpPr>
        <p:spPr>
          <a:xfrm>
            <a:off x="698500" y="4409758"/>
            <a:ext cx="5588000" cy="4177665"/>
          </a:xfrm>
          <a:prstGeom prst="rect">
            <a:avLst/>
          </a:prstGeom>
        </p:spPr>
        <p:txBody>
          <a:bodyPr spcFirstLastPara="1" wrap="square" lIns="92944" tIns="92944" rIns="92944" bIns="92944"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Either party may appeal a written determination of responsibility or dismissal of a formal complaint on the basis of a procedural irregularity that affected the outcome of the matter, on the basis of newly discovered evidence that could affect the outcome of the matter, and/or based on claims that Title IX personnel had a conflict of interest or bias that affected the outcome of the matter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order to appeal the parties must submit a Title IX Appeal Form to Campus Title IX Coordinator.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Title IX Coordinator may dismiss the appeal if the reason for appealing the dismissal or the determination of responsibility is not one of the permitted bases for appeal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if the request for an appeal is not dismissed, the Campus Title IX Coordinator will assign an Appeal Officer to proceed, and the Appeal Officer may not be the Campus Title IX Coordinator, Investigator or Decisionmaker.  The Appeal Officer’s determination is final.</a:t>
            </a:r>
          </a:p>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698500" y="4409758"/>
            <a:ext cx="5588000" cy="4177665"/>
          </a:xfrm>
          <a:prstGeom prst="rect">
            <a:avLst/>
          </a:prstGeom>
        </p:spPr>
        <p:txBody>
          <a:bodyPr spcFirstLastPara="1" wrap="square" lIns="92944" tIns="92944" rIns="92944" bIns="92944"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part of the appeal process the Appeal Officer is required to first issue a notice of the appeal to both parties and give them each an opportunity to submit a written statement in support of or challenging the outcome.   Next the Appeal Officer must review appeal form and appeal statements, evaluate the evidence and outcome, and ultimately issue a written decision.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written decision must be simultaneously provided to both parties and the Title IX Coordinator, and  include the result of the appeal and the rationale for the result.</a:t>
            </a:r>
          </a:p>
          <a:p>
            <a:pPr marL="0" indent="0">
              <a:buNone/>
            </a:pPr>
            <a:endParaRPr dirty="0"/>
          </a:p>
        </p:txBody>
      </p:sp>
    </p:spTree>
    <p:extLst>
      <p:ext uri="{BB962C8B-B14F-4D97-AF65-F5344CB8AC3E}">
        <p14:creationId xmlns:p14="http://schemas.microsoft.com/office/powerpoint/2010/main" val="279931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Appeal Officer’s written decision may either uphold or overturn a dismissal of a formal complaint or Title IX Decision Determination.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decision to uphold a dismissal or a determination concludes the formal complaint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dismissal or determination is overturned, the Appeal Officer must give a direction to return to the Title IX Formal Complaint process and explain what steps need to be taken to correct the issue that was the subject of the appeal</a:t>
            </a:r>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42167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0d242013f_0_2103: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0d242013f_0_2103:notes"/>
          <p:cNvSpPr txBox="1">
            <a:spLocks noGrp="1"/>
          </p:cNvSpPr>
          <p:nvPr>
            <p:ph type="body" idx="1"/>
          </p:nvPr>
        </p:nvSpPr>
        <p:spPr>
          <a:xfrm>
            <a:off x="698500" y="4409758"/>
            <a:ext cx="5588000" cy="4177665"/>
          </a:xfrm>
          <a:prstGeom prst="rect">
            <a:avLst/>
          </a:prstGeom>
        </p:spPr>
        <p:txBody>
          <a:bodyPr spcFirstLastPara="1" wrap="square" lIns="92944" tIns="92944" rIns="92944" bIns="92944"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Retaliation is expressly prohibited under the regulations. No school or person may intimidate, threaten, coerce, or discriminate against any individual for the purpose of interfering with any right or privilege secured by Title IX, or because the individual has made a report or complaint, testified, assisted, or participated or refused to participate in any manner in a Title IX investigation or proceeding. Further, charging a student with code of conduct violations that arise out of the same facts or circumstances as a report or formal complaint of sexual harassment for the purpose of interfering with any right or privilege secured by Title IX constitutes retaliation.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Complaints alleging retaliation may be filed according to a District’s Title IX formal complaint process. </a:t>
            </a:r>
          </a:p>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698500" y="4409758"/>
            <a:ext cx="5588000" cy="4177665"/>
          </a:xfrm>
          <a:prstGeom prst="rect">
            <a:avLst/>
          </a:prstGeom>
        </p:spPr>
        <p:txBody>
          <a:bodyPr spcFirstLastPara="1" wrap="square" lIns="92944" tIns="92944" rIns="92944" bIns="92944" anchor="t" anchorCtr="0">
            <a:noAutofit/>
          </a:bodyPr>
          <a:lstStyle/>
          <a:p>
            <a:pPr marL="0" marR="0" lvl="0" indent="0" algn="l" defTabSz="914400" rtl="0" eaLnBrk="1" fontAlgn="auto" latinLnBrk="0" hangingPunct="1">
              <a:lnSpc>
                <a:spcPct val="100000"/>
              </a:lnSpc>
              <a:spcBef>
                <a:spcPts val="122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Pursuant to the regulations, the District is required to maintain records of the final determination, any audio or audiovisual recording or transcript, any disciplinary sanctions imposed on the respondent, any remedies provided to the complainant, any supportive measures taken or the reason for no supportive measures, any appeal and the result therefrom, any informal resolution and the result therefrom, and all materials used to train Title IX Personnel for a period of seven years. </a:t>
            </a:r>
          </a:p>
          <a:p>
            <a:pPr marL="0" indent="0">
              <a:spcBef>
                <a:spcPts val="1220"/>
              </a:spcBef>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61f45587f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61f45587f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698500" y="4409758"/>
            <a:ext cx="5588000" cy="4177665"/>
          </a:xfrm>
          <a:prstGeom prst="rect">
            <a:avLst/>
          </a:prstGeom>
        </p:spPr>
        <p:txBody>
          <a:bodyPr spcFirstLastPara="1" wrap="square" lIns="92944" tIns="92944" rIns="92944" bIns="92944"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Title IX is federal statute that protects students and employees from discrimination on the basis of sex in their education programs and activities, including sexual harassment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the Department of Education issued new regulations that dictate how schools must respond to sexual harassment.</a:t>
            </a:r>
          </a:p>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new regulations created various roles for staff members who are tasked with responding to claims of sexual harassment.   Specifically, the new regulations require the following roles:  Title IX coordinator, investigator, decisionmaker, informal resolution facilitator, hearing advisor, and appeal officer.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under the new regulations, alleged victims of sexual harassment are referred to as complainants, alleged perpetrators are referred to as respondents, and school districts are referred to as recipients.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regulations also require that any staff members involved in the Title IX process not have any conflict of interests or bias for or against any individual complainant or respondent or complainants or respondents generally as a group, and that staff members also avoid prejudgment of the facts.</a:t>
            </a:r>
          </a:p>
          <a:p>
            <a:pPr marL="0" indent="0">
              <a:buNone/>
            </a:pPr>
            <a:endParaRPr dirty="0"/>
          </a:p>
        </p:txBody>
      </p:sp>
    </p:spTree>
    <p:extLst>
      <p:ext uri="{BB962C8B-B14F-4D97-AF65-F5344CB8AC3E}">
        <p14:creationId xmlns:p14="http://schemas.microsoft.com/office/powerpoint/2010/main" val="362451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02310" y="4421824"/>
            <a:ext cx="5618480" cy="4189095"/>
          </a:xfrm>
          <a:prstGeom prst="rect">
            <a:avLst/>
          </a:prstGeom>
        </p:spPr>
        <p:txBody>
          <a:bodyPr spcFirstLastPara="1" wrap="square" lIns="93306" tIns="93306" rIns="93306" bIns="93306"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is required to respond under Title IX when it has actual knowledge of sexual harassment that occurred within the schools education program against a person in the 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has actual knowledge when any employee of an elementary or secondary school has notice of sexual harassment or allegations of sexual harassment.</a:t>
            </a:r>
          </a:p>
          <a:p>
            <a:pPr marL="0" indent="0">
              <a:buNone/>
            </a:pPr>
            <a:endParaRPr dirty="0"/>
          </a:p>
        </p:txBody>
      </p:sp>
    </p:spTree>
    <p:extLst>
      <p:ext uri="{BB962C8B-B14F-4D97-AF65-F5344CB8AC3E}">
        <p14:creationId xmlns:p14="http://schemas.microsoft.com/office/powerpoint/2010/main" val="236790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1f45587f5_0_65: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1f45587f5_0_65:notes"/>
          <p:cNvSpPr txBox="1">
            <a:spLocks noGrp="1"/>
          </p:cNvSpPr>
          <p:nvPr>
            <p:ph type="body" idx="1"/>
          </p:nvPr>
        </p:nvSpPr>
        <p:spPr>
          <a:xfrm>
            <a:off x="698500" y="4409758"/>
            <a:ext cx="5588000" cy="4177665"/>
          </a:xfrm>
          <a:prstGeom prst="rect">
            <a:avLst/>
          </a:prstGeom>
        </p:spPr>
        <p:txBody>
          <a:bodyPr spcFirstLastPara="1" wrap="square" lIns="92944" tIns="92944" rIns="92944" bIns="92944"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three categories of conduct which constitute sexual harassment under Title IX:</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Sexual assault, dating violence, domestic violence, or stalking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 sexual harassment occurs when a school employee conditions an educational benefit on participation in unwelcome sexual conduct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 is defined as unwelcome conduct that a reasonable person would determine is so severe, pervasive, and objectively offensive that it effectively denies a person equal access to the school’s education program or activity.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should be noted that a hostile environment can not only be created students or school employees, but it can also be created or someone visiting the school, such as an employee from another school or from an outside contractor.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sexual assault, dating violence, domestic violence and stalking are all also considered sexual harassment under Title IX.   </a:t>
            </a:r>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398463" y="696913"/>
            <a:ext cx="6188075"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698500" y="4409758"/>
            <a:ext cx="5588000" cy="4177665"/>
          </a:xfrm>
          <a:prstGeom prst="rect">
            <a:avLst/>
          </a:prstGeom>
        </p:spPr>
        <p:txBody>
          <a:bodyPr spcFirstLastPara="1" wrap="square" lIns="92944" tIns="92944" rIns="92944" bIns="92944"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previously discussed, the new regulations created various roles for staff members who are tasked with responding to claims of sexual harassment.   In CFISD the Campus Title IX Coordinator role will be performed by Assistant Principal at the elementary school level, the Director of Instruction at the middle school level, and the Associate Principal at the high school level.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Investigator role will be performed by the Assistant Principal.   The Decisionmaker role will be performed by the Campus Principal.   The Appeal Officer Role will be performed by an Assistant Superintendent.   Finally, the Informal Resolution Facilitator role will be performed by a Campus Counselor.  </a:t>
            </a:r>
          </a:p>
          <a:p>
            <a:pPr marL="0" indent="0">
              <a:buNone/>
            </a:pPr>
            <a:endParaRPr dirty="0"/>
          </a:p>
        </p:txBody>
      </p:sp>
    </p:spTree>
    <p:extLst>
      <p:ext uri="{BB962C8B-B14F-4D97-AF65-F5344CB8AC3E}">
        <p14:creationId xmlns:p14="http://schemas.microsoft.com/office/powerpoint/2010/main" val="323521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detailed by the Title IX Process flowchart, when campus staff gain knowledge of possible allegations of Title IX sexual harassment the Campus Title IX Coordinator must reach out to complainant, make a determination regarding possible supportive measures, and make a determination as to whether an emergency removal is necessary.   If a formal complaint is ultimately filed the Campus Title IX Coordinator must provide notice of the formal complaint to the parties.   After providing the parties with notice of the complaint the Campus Title IX Coordinator must make a determination as to whether the complaint is subject to dismissal.   If the complaint is not dismissed,.   The Investigator will then proceed with the investigation and ultimately generate a written report.   Next, the Decisionmaker is required to oversee a process where parties may submit questions to each other and submit a response to the investigation report before ultimately issuing a written determination.   Finally, the parties may have right to submit an appeal of a complaint dismissal or written determination to the Appeal Officer.</a:t>
            </a:r>
          </a:p>
          <a:p>
            <a:endParaRPr lang="en-US" dirty="0"/>
          </a:p>
        </p:txBody>
      </p:sp>
    </p:spTree>
    <p:extLst>
      <p:ext uri="{BB962C8B-B14F-4D97-AF65-F5344CB8AC3E}">
        <p14:creationId xmlns:p14="http://schemas.microsoft.com/office/powerpoint/2010/main" val="378185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0d242013f_0_52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0d242013f_0_528: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formal complaint process must be a consistent, transparent process for resolving formal complaints of sexual harassment, and all relevant evidence should be evaluated objectively.   Credibility determinations based on a person’s status as a complainant, respondent, or witness should be avoided. The formal complaint process should operate under the presumption that the respondent is innocent until a determination regarding responsibility is made.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formal complaint process must have reasonable time frame for its conclusion, with allowance for short-term, good cause delays, or extensions of the time frames.   Under the District’s formal complaint procedures a determination of responsibility  is required to be issued within 45 District business of the filing or signing of a formal complaint absent good cause for delay.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Remedies are required to be provided to a complainant when a respondent is found responsible, and they must be designed to maintain the complainant’s equal access to education and may include individualized services and/or disciplinary sanctions that serve as punishment, they need not avoid burdening the respondent.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Examples of remedies may be similar to those listed for supportive measures such as counseling, course-related adjustments, modifications of work or class schedules, campus escort services, increased security and monitoring of certain areas of campus, and mutual restrictions on contact between the parties. Examples of disciplinary sanctions may include removal from a regular classroom or campus, out-of-school suspension, placement in a disciplinary alternative education program, or expulsion from school.</a:t>
            </a:r>
          </a:p>
          <a:p>
            <a:pPr marL="0" indent="0">
              <a:buNone/>
            </a:pPr>
            <a:endParaRPr dirty="0"/>
          </a:p>
        </p:txBody>
      </p:sp>
    </p:spTree>
    <p:extLst>
      <p:ext uri="{BB962C8B-B14F-4D97-AF65-F5344CB8AC3E}">
        <p14:creationId xmlns:p14="http://schemas.microsoft.com/office/powerpoint/2010/main" val="111163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party elects to use a hearing advisor, their advisor may be present during interviews and meetings, must be allowed to review evidence and reports from investigation process, and may be present for the written hearing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party’s hearing advisor may be a friend, family member, attorney, or other individual with whom the party has a trusted relationship.</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district is not responsible for providing or training hearing advisors.</a:t>
            </a:r>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1795473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9">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5" name="Google Shape;85;p14"/>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6" name="Google Shape;86;p14"/>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87" name="Google Shape;87;p14"/>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8" name="Google Shape;88;p14"/>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4"/>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0" name="Google Shape;90;p14"/>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4"/>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2" name="Google Shape;92;p14"/>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3_1">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TITLE_ONLY_3_1_1">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123"/>
        <p:cNvGrpSpPr/>
        <p:nvPr/>
      </p:nvGrpSpPr>
      <p:grpSpPr>
        <a:xfrm>
          <a:off x="0" y="0"/>
          <a:ext cx="0" cy="0"/>
          <a:chOff x="0" y="0"/>
          <a:chExt cx="0" cy="0"/>
        </a:xfrm>
      </p:grpSpPr>
      <p:sp>
        <p:nvSpPr>
          <p:cNvPr id="124" name="Google Shape;124;p21"/>
          <p:cNvSpPr txBox="1">
            <a:spLocks noGrp="1"/>
          </p:cNvSpPr>
          <p:nvPr>
            <p:ph type="ctrTitle"/>
          </p:nvPr>
        </p:nvSpPr>
        <p:spPr>
          <a:xfrm>
            <a:off x="564500" y="-169579"/>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8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25" name="Google Shape;125;p21"/>
          <p:cNvSpPr txBox="1">
            <a:spLocks noGrp="1"/>
          </p:cNvSpPr>
          <p:nvPr>
            <p:ph type="subTitle" idx="1"/>
          </p:nvPr>
        </p:nvSpPr>
        <p:spPr>
          <a:xfrm>
            <a:off x="5234221" y="591825"/>
            <a:ext cx="2694900" cy="178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21"/>
          <p:cNvSpPr txBox="1"/>
          <p:nvPr/>
        </p:nvSpPr>
        <p:spPr>
          <a:xfrm>
            <a:off x="4929425" y="3917896"/>
            <a:ext cx="3000000" cy="931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300"/>
              </a:spcBef>
              <a:spcAft>
                <a:spcPts val="0"/>
              </a:spcAft>
              <a:buNone/>
            </a:pPr>
            <a:r>
              <a:rPr lang="en" sz="1000">
                <a:solidFill>
                  <a:schemeClr val="dk1"/>
                </a:solidFill>
                <a:latin typeface="Open Sans Light"/>
                <a:ea typeface="Open Sans Light"/>
                <a:cs typeface="Open Sans Light"/>
                <a:sym typeface="Open Sans Light"/>
              </a:rPr>
              <a:t>CREDITS: This presentation template was created by </a:t>
            </a:r>
            <a:r>
              <a:rPr lang="en" sz="1000">
                <a:solidFill>
                  <a:schemeClr val="dk1"/>
                </a:solidFill>
                <a:uFill>
                  <a:noFill/>
                </a:uFill>
                <a:latin typeface="Open Sans SemiBold"/>
                <a:ea typeface="Open Sans SemiBold"/>
                <a:cs typeface="Open Sans SemiBold"/>
                <a:sym typeface="Open Sans SemiBold"/>
                <a:hlinkClick r:id="rId2">
                  <a:extLst>
                    <a:ext uri="{A12FA001-AC4F-418D-AE19-62706E023703}">
                      <ahyp:hlinkClr xmlns:ahyp="http://schemas.microsoft.com/office/drawing/2018/hyperlinkcolor" val="tx"/>
                    </a:ext>
                  </a:extLst>
                </a:hlinkClick>
              </a:rPr>
              <a:t>Slidesgo</a:t>
            </a:r>
            <a:r>
              <a:rPr lang="en" sz="1000">
                <a:solidFill>
                  <a:schemeClr val="dk1"/>
                </a:solidFill>
                <a:latin typeface="Open Sans Light"/>
                <a:ea typeface="Open Sans Light"/>
                <a:cs typeface="Open Sans Light"/>
                <a:sym typeface="Open Sans Light"/>
              </a:rPr>
              <a:t>, including icons by </a:t>
            </a:r>
            <a:r>
              <a:rPr lang="en" sz="1000">
                <a:solidFill>
                  <a:schemeClr val="dk1"/>
                </a:solidFill>
                <a:uFill>
                  <a:noFill/>
                </a:uFill>
                <a:latin typeface="Open Sans SemiBold"/>
                <a:ea typeface="Open Sans SemiBold"/>
                <a:cs typeface="Open Sans SemiBold"/>
                <a:sym typeface="Open Sans SemiBold"/>
                <a:hlinkClick r:id="rId3">
                  <a:extLst>
                    <a:ext uri="{A12FA001-AC4F-418D-AE19-62706E023703}">
                      <ahyp:hlinkClr xmlns:ahyp="http://schemas.microsoft.com/office/drawing/2018/hyperlinkcolor" val="tx"/>
                    </a:ext>
                  </a:extLst>
                </a:hlinkClick>
              </a:rPr>
              <a:t>Flaticon</a:t>
            </a:r>
            <a:r>
              <a:rPr lang="en" sz="1000">
                <a:solidFill>
                  <a:schemeClr val="dk1"/>
                </a:solidFill>
                <a:latin typeface="Open Sans Light"/>
                <a:ea typeface="Open Sans Light"/>
                <a:cs typeface="Open Sans Light"/>
                <a:sym typeface="Open Sans Light"/>
              </a:rPr>
              <a:t>, and infographics &amp; images by </a:t>
            </a:r>
            <a:r>
              <a:rPr lang="en" sz="1000">
                <a:solidFill>
                  <a:schemeClr val="dk1"/>
                </a:solidFill>
                <a:uFill>
                  <a:noFill/>
                </a:uFill>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Freepik</a:t>
            </a:r>
            <a:endParaRPr dirty="0">
              <a:solidFill>
                <a:schemeClr val="dk1"/>
              </a:solidFill>
              <a:latin typeface="Open Sans SemiBold"/>
              <a:ea typeface="Open Sans SemiBold"/>
              <a:cs typeface="Open Sans SemiBold"/>
              <a:sym typeface="Open Sans SemiBold"/>
            </a:endParaRPr>
          </a:p>
          <a:p>
            <a:pPr marL="0" lvl="0" indent="0" algn="r" rtl="0">
              <a:spcBef>
                <a:spcPts val="0"/>
              </a:spcBef>
              <a:spcAft>
                <a:spcPts val="0"/>
              </a:spcAft>
              <a:buNone/>
            </a:pPr>
            <a:endParaRPr dirty="0">
              <a:solidFill>
                <a:schemeClr val="dk1"/>
              </a:solidFill>
              <a:latin typeface="Open Sans Light"/>
              <a:ea typeface="Open Sans Light"/>
              <a:cs typeface="Open Sans Light"/>
              <a:sym typeface="Open Sans Light"/>
            </a:endParaRPr>
          </a:p>
          <a:p>
            <a:pPr marL="0" lvl="0" indent="0" algn="r" rtl="0">
              <a:lnSpc>
                <a:spcPct val="115000"/>
              </a:lnSpc>
              <a:spcBef>
                <a:spcPts val="300"/>
              </a:spcBef>
              <a:spcAft>
                <a:spcPts val="0"/>
              </a:spcAft>
              <a:buNone/>
            </a:pPr>
            <a:endParaRPr sz="1000" dirty="0">
              <a:solidFill>
                <a:schemeClr val="dk1"/>
              </a:solidFill>
              <a:latin typeface="Open Sans Light"/>
              <a:ea typeface="Open Sans Light"/>
              <a:cs typeface="Open Sans Light"/>
              <a:sym typeface="Open Sans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4194649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2155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01" name="Google Shape;101;p17"/>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317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3144162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668083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1375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2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 name="Google Shape;39;p6"/>
          <p:cNvSpPr txBox="1">
            <a:spLocks noGrp="1"/>
          </p:cNvSpPr>
          <p:nvPr>
            <p:ph type="ctrTitle" idx="2"/>
          </p:nvPr>
        </p:nvSpPr>
        <p:spPr>
          <a:xfrm>
            <a:off x="5319032" y="1167374"/>
            <a:ext cx="22635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40" name="Google Shape;40;p6"/>
          <p:cNvSpPr txBox="1">
            <a:spLocks noGrp="1"/>
          </p:cNvSpPr>
          <p:nvPr>
            <p:ph type="subTitle" idx="1"/>
          </p:nvPr>
        </p:nvSpPr>
        <p:spPr>
          <a:xfrm>
            <a:off x="5319033" y="1702945"/>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41" name="Google Shape;41;p6"/>
          <p:cNvSpPr txBox="1">
            <a:spLocks noGrp="1"/>
          </p:cNvSpPr>
          <p:nvPr>
            <p:ph type="ctrTitle" idx="3"/>
          </p:nvPr>
        </p:nvSpPr>
        <p:spPr>
          <a:xfrm>
            <a:off x="1563221" y="3127282"/>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42" name="Google Shape;42;p6"/>
          <p:cNvSpPr txBox="1">
            <a:spLocks noGrp="1"/>
          </p:cNvSpPr>
          <p:nvPr>
            <p:ph type="subTitle" idx="4"/>
          </p:nvPr>
        </p:nvSpPr>
        <p:spPr>
          <a:xfrm>
            <a:off x="1945321" y="3663184"/>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850922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1673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298137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292062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2726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129991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extLst>
      <p:ext uri="{BB962C8B-B14F-4D97-AF65-F5344CB8AC3E}">
        <p14:creationId xmlns:p14="http://schemas.microsoft.com/office/powerpoint/2010/main" val="3914250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5" name="Google Shape;85;p14"/>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6" name="Google Shape;86;p14"/>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87" name="Google Shape;87;p14"/>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8" name="Google Shape;88;p14"/>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4"/>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0" name="Google Shape;90;p14"/>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4"/>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2" name="Google Shape;92;p14"/>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4121546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009203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23063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01" name="Google Shape;101;p17"/>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8670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extLst>
      <p:ext uri="{BB962C8B-B14F-4D97-AF65-F5344CB8AC3E}">
        <p14:creationId xmlns:p14="http://schemas.microsoft.com/office/powerpoint/2010/main" val="2845019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996870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8962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764724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693729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298133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451292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313DB6-ED26-4CDB-9B79-CDFCB57E3CB2}"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57961-326D-4599-ACAF-1DB0979A76CC}" type="slidenum">
              <a:rPr lang="en-US" smtClean="0"/>
              <a:t>‹#›</a:t>
            </a:fld>
            <a:endParaRPr lang="en-US"/>
          </a:p>
        </p:txBody>
      </p:sp>
    </p:spTree>
    <p:extLst>
      <p:ext uri="{BB962C8B-B14F-4D97-AF65-F5344CB8AC3E}">
        <p14:creationId xmlns:p14="http://schemas.microsoft.com/office/powerpoint/2010/main" val="320735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59"/>
        <p:cNvGrpSpPr/>
        <p:nvPr/>
      </p:nvGrpSpPr>
      <p:grpSpPr>
        <a:xfrm>
          <a:off x="0" y="0"/>
          <a:ext cx="0" cy="0"/>
          <a:chOff x="0" y="0"/>
          <a:chExt cx="0" cy="0"/>
        </a:xfrm>
      </p:grpSpPr>
      <p:sp>
        <p:nvSpPr>
          <p:cNvPr id="60" name="Google Shape;60;p10"/>
          <p:cNvSpPr/>
          <p:nvPr/>
        </p:nvSpPr>
        <p:spPr>
          <a:xfrm>
            <a:off x="5179831" y="-673306"/>
            <a:ext cx="4430900" cy="25806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10"/>
          <p:cNvSpPr txBox="1">
            <a:spLocks noGrp="1"/>
          </p:cNvSpPr>
          <p:nvPr>
            <p:ph type="subTitle" idx="1"/>
          </p:nvPr>
        </p:nvSpPr>
        <p:spPr>
          <a:xfrm>
            <a:off x="4767706" y="641536"/>
            <a:ext cx="3156000" cy="631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Abel"/>
                <a:ea typeface="Abel"/>
                <a:cs typeface="Abel"/>
                <a:sym typeface="Abel"/>
              </a:defRPr>
            </a:lvl1pPr>
            <a:lvl2pPr lvl="1" algn="r" rtl="0">
              <a:spcBef>
                <a:spcPts val="1600"/>
              </a:spcBef>
              <a:spcAft>
                <a:spcPts val="0"/>
              </a:spcAft>
              <a:buNone/>
              <a:defRPr>
                <a:solidFill>
                  <a:schemeClr val="dk1"/>
                </a:solidFill>
                <a:latin typeface="Abel"/>
                <a:ea typeface="Abel"/>
                <a:cs typeface="Abel"/>
                <a:sym typeface="Abel"/>
              </a:defRPr>
            </a:lvl2pPr>
            <a:lvl3pPr lvl="2" algn="r" rtl="0">
              <a:spcBef>
                <a:spcPts val="1600"/>
              </a:spcBef>
              <a:spcAft>
                <a:spcPts val="0"/>
              </a:spcAft>
              <a:buNone/>
              <a:defRPr>
                <a:solidFill>
                  <a:schemeClr val="dk1"/>
                </a:solidFill>
                <a:latin typeface="Abel"/>
                <a:ea typeface="Abel"/>
                <a:cs typeface="Abel"/>
                <a:sym typeface="Abel"/>
              </a:defRPr>
            </a:lvl3pPr>
            <a:lvl4pPr lvl="3" algn="r" rtl="0">
              <a:spcBef>
                <a:spcPts val="1600"/>
              </a:spcBef>
              <a:spcAft>
                <a:spcPts val="0"/>
              </a:spcAft>
              <a:buNone/>
              <a:defRPr>
                <a:solidFill>
                  <a:schemeClr val="dk1"/>
                </a:solidFill>
                <a:latin typeface="Abel"/>
                <a:ea typeface="Abel"/>
                <a:cs typeface="Abel"/>
                <a:sym typeface="Abel"/>
              </a:defRPr>
            </a:lvl4pPr>
            <a:lvl5pPr lvl="4" algn="r" rtl="0">
              <a:spcBef>
                <a:spcPts val="1600"/>
              </a:spcBef>
              <a:spcAft>
                <a:spcPts val="0"/>
              </a:spcAft>
              <a:buNone/>
              <a:defRPr>
                <a:solidFill>
                  <a:schemeClr val="dk1"/>
                </a:solidFill>
                <a:latin typeface="Abel"/>
                <a:ea typeface="Abel"/>
                <a:cs typeface="Abel"/>
                <a:sym typeface="Abel"/>
              </a:defRPr>
            </a:lvl5pPr>
            <a:lvl6pPr lvl="5" algn="r" rtl="0">
              <a:spcBef>
                <a:spcPts val="1600"/>
              </a:spcBef>
              <a:spcAft>
                <a:spcPts val="0"/>
              </a:spcAft>
              <a:buNone/>
              <a:defRPr>
                <a:solidFill>
                  <a:schemeClr val="dk1"/>
                </a:solidFill>
                <a:latin typeface="Abel"/>
                <a:ea typeface="Abel"/>
                <a:cs typeface="Abel"/>
                <a:sym typeface="Abel"/>
              </a:defRPr>
            </a:lvl6pPr>
            <a:lvl7pPr lvl="6" algn="r" rtl="0">
              <a:spcBef>
                <a:spcPts val="1600"/>
              </a:spcBef>
              <a:spcAft>
                <a:spcPts val="0"/>
              </a:spcAft>
              <a:buNone/>
              <a:defRPr>
                <a:solidFill>
                  <a:schemeClr val="dk1"/>
                </a:solidFill>
                <a:latin typeface="Abel"/>
                <a:ea typeface="Abel"/>
                <a:cs typeface="Abel"/>
                <a:sym typeface="Abel"/>
              </a:defRPr>
            </a:lvl7pPr>
            <a:lvl8pPr lvl="7" algn="r" rtl="0">
              <a:spcBef>
                <a:spcPts val="1600"/>
              </a:spcBef>
              <a:spcAft>
                <a:spcPts val="0"/>
              </a:spcAft>
              <a:buNone/>
              <a:defRPr>
                <a:solidFill>
                  <a:schemeClr val="dk1"/>
                </a:solidFill>
                <a:latin typeface="Abel"/>
                <a:ea typeface="Abel"/>
                <a:cs typeface="Abel"/>
                <a:sym typeface="Abel"/>
              </a:defRPr>
            </a:lvl8pPr>
            <a:lvl9pPr lvl="8" algn="r" rtl="0">
              <a:spcBef>
                <a:spcPts val="1600"/>
              </a:spcBef>
              <a:spcAft>
                <a:spcPts val="1600"/>
              </a:spcAft>
              <a:buNone/>
              <a:defRPr>
                <a:solidFill>
                  <a:schemeClr val="dk1"/>
                </a:solidFill>
                <a:latin typeface="Abel"/>
                <a:ea typeface="Abel"/>
                <a:cs typeface="Abel"/>
                <a:sym typeface="Abel"/>
              </a:defRPr>
            </a:lvl9pPr>
          </a:lstStyle>
          <a:p>
            <a:endParaRPr/>
          </a:p>
        </p:txBody>
      </p:sp>
      <p:sp>
        <p:nvSpPr>
          <p:cNvPr id="62" name="Google Shape;62;p10"/>
          <p:cNvSpPr txBox="1">
            <a:spLocks noGrp="1"/>
          </p:cNvSpPr>
          <p:nvPr>
            <p:ph type="subTitle" idx="2"/>
          </p:nvPr>
        </p:nvSpPr>
        <p:spPr>
          <a:xfrm>
            <a:off x="6102706" y="1461846"/>
            <a:ext cx="1821000" cy="213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200">
                <a:solidFill>
                  <a:schemeClr val="dk1"/>
                </a:solidFill>
              </a:defRPr>
            </a:lvl1pPr>
            <a:lvl2pPr lvl="1" rtl="0">
              <a:spcBef>
                <a:spcPts val="1600"/>
              </a:spcBef>
              <a:spcAft>
                <a:spcPts val="0"/>
              </a:spcAft>
              <a:buNone/>
              <a:defRPr sz="1200">
                <a:solidFill>
                  <a:schemeClr val="dk1"/>
                </a:solidFill>
              </a:defRPr>
            </a:lvl2pPr>
            <a:lvl3pPr lvl="2" rtl="0">
              <a:spcBef>
                <a:spcPts val="1600"/>
              </a:spcBef>
              <a:spcAft>
                <a:spcPts val="0"/>
              </a:spcAft>
              <a:buNone/>
              <a:defRPr sz="1200">
                <a:solidFill>
                  <a:schemeClr val="dk1"/>
                </a:solidFill>
              </a:defRPr>
            </a:lvl3pPr>
            <a:lvl4pPr lvl="3" rtl="0">
              <a:spcBef>
                <a:spcPts val="1600"/>
              </a:spcBef>
              <a:spcAft>
                <a:spcPts val="0"/>
              </a:spcAft>
              <a:buNone/>
              <a:defRPr sz="1200">
                <a:solidFill>
                  <a:schemeClr val="dk1"/>
                </a:solidFill>
              </a:defRPr>
            </a:lvl4pPr>
            <a:lvl5pPr lvl="4" rtl="0">
              <a:spcBef>
                <a:spcPts val="1600"/>
              </a:spcBef>
              <a:spcAft>
                <a:spcPts val="0"/>
              </a:spcAft>
              <a:buNone/>
              <a:defRPr sz="1200">
                <a:solidFill>
                  <a:schemeClr val="dk1"/>
                </a:solidFill>
              </a:defRPr>
            </a:lvl5pPr>
            <a:lvl6pPr lvl="5" rtl="0">
              <a:spcBef>
                <a:spcPts val="1600"/>
              </a:spcBef>
              <a:spcAft>
                <a:spcPts val="0"/>
              </a:spcAft>
              <a:buNone/>
              <a:defRPr sz="1200">
                <a:solidFill>
                  <a:schemeClr val="dk1"/>
                </a:solidFill>
              </a:defRPr>
            </a:lvl6pPr>
            <a:lvl7pPr lvl="6" rtl="0">
              <a:spcBef>
                <a:spcPts val="1600"/>
              </a:spcBef>
              <a:spcAft>
                <a:spcPts val="0"/>
              </a:spcAft>
              <a:buNone/>
              <a:defRPr sz="1200">
                <a:solidFill>
                  <a:schemeClr val="dk1"/>
                </a:solidFill>
              </a:defRPr>
            </a:lvl7pPr>
            <a:lvl8pPr lvl="7" rtl="0">
              <a:spcBef>
                <a:spcPts val="1600"/>
              </a:spcBef>
              <a:spcAft>
                <a:spcPts val="0"/>
              </a:spcAft>
              <a:buNone/>
              <a:defRPr sz="1200">
                <a:solidFill>
                  <a:schemeClr val="dk1"/>
                </a:solidFill>
              </a:defRPr>
            </a:lvl8pPr>
            <a:lvl9pPr lvl="8" rtl="0">
              <a:spcBef>
                <a:spcPts val="1600"/>
              </a:spcBef>
              <a:spcAft>
                <a:spcPts val="1600"/>
              </a:spcAft>
              <a:buNone/>
              <a:defRPr sz="12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itle">
  <p:cSld name="CUSTOM_5">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5" r:id="rId13"/>
    <p:sldLayoutId id="2147483667" r:id="rId14"/>
    <p:sldLayoutId id="2147483669" r:id="rId15"/>
    <p:sldLayoutId id="2147483670" r:id="rId16"/>
    <p:sldLayoutId id="2147483671" r:id="rId17"/>
    <p:sldLayoutId id="2147483672" r:id="rId18"/>
    <p:sldLayoutId id="2147483673" r:id="rId19"/>
    <p:sldLayoutId id="2147483702" r:id="rId20"/>
    <p:sldLayoutId id="2147483703" r:id="rId21"/>
    <p:sldLayoutId id="214748370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979759366"/>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5"/>
          <p:cNvSpPr txBox="1">
            <a:spLocks noGrp="1"/>
          </p:cNvSpPr>
          <p:nvPr>
            <p:ph type="subTitle" idx="1"/>
          </p:nvPr>
        </p:nvSpPr>
        <p:spPr>
          <a:xfrm>
            <a:off x="6238896" y="2826075"/>
            <a:ext cx="2402100" cy="717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100" dirty="0"/>
              <a:t>Legal Services Office, Cypress-Fairbanks ISD</a:t>
            </a:r>
            <a:endParaRPr sz="1100" dirty="0"/>
          </a:p>
          <a:p>
            <a:pPr marL="0" lvl="0" indent="0" algn="r" rtl="0">
              <a:spcBef>
                <a:spcPts val="0"/>
              </a:spcBef>
              <a:spcAft>
                <a:spcPts val="0"/>
              </a:spcAft>
              <a:buNone/>
            </a:pPr>
            <a:r>
              <a:rPr lang="en" sz="1100"/>
              <a:t>2022-2023</a:t>
            </a:r>
            <a:endParaRPr sz="1100" dirty="0"/>
          </a:p>
        </p:txBody>
      </p:sp>
      <p:sp>
        <p:nvSpPr>
          <p:cNvPr id="284" name="Google Shape;284;p55"/>
          <p:cNvSpPr txBox="1">
            <a:spLocks noGrp="1"/>
          </p:cNvSpPr>
          <p:nvPr>
            <p:ph type="ctrTitle"/>
          </p:nvPr>
        </p:nvSpPr>
        <p:spPr>
          <a:xfrm>
            <a:off x="4790406" y="863550"/>
            <a:ext cx="3961200" cy="1782300"/>
          </a:xfrm>
          <a:prstGeom prst="rect">
            <a:avLst/>
          </a:prstGeom>
        </p:spPr>
        <p:txBody>
          <a:bodyPr spcFirstLastPara="1" wrap="square" lIns="91425" tIns="91425" rIns="136650" bIns="91425" anchor="b" anchorCtr="0">
            <a:noAutofit/>
          </a:bodyPr>
          <a:lstStyle/>
          <a:p>
            <a:pPr marL="0" lvl="0" indent="0" algn="r" rtl="0">
              <a:spcBef>
                <a:spcPts val="0"/>
              </a:spcBef>
              <a:spcAft>
                <a:spcPts val="0"/>
              </a:spcAft>
              <a:buNone/>
            </a:pPr>
            <a:r>
              <a:rPr lang="en" dirty="0"/>
              <a:t>Title IX Sexual Harassment</a:t>
            </a:r>
            <a:endParaRPr dirty="0"/>
          </a:p>
        </p:txBody>
      </p:sp>
      <p:sp>
        <p:nvSpPr>
          <p:cNvPr id="285" name="Google Shape;285;p55"/>
          <p:cNvSpPr txBox="1">
            <a:spLocks noGrp="1"/>
          </p:cNvSpPr>
          <p:nvPr>
            <p:ph type="subTitle" idx="1"/>
          </p:nvPr>
        </p:nvSpPr>
        <p:spPr>
          <a:xfrm>
            <a:off x="5908975" y="2529100"/>
            <a:ext cx="2732100" cy="382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Open Sans"/>
                <a:ea typeface="Open Sans"/>
                <a:cs typeface="Open Sans"/>
                <a:sym typeface="Open Sans"/>
              </a:rPr>
              <a:t>Role Title IX Appeal Officer Presentation </a:t>
            </a:r>
            <a:endParaRPr b="1" dirty="0">
              <a:latin typeface="Open Sans"/>
              <a:ea typeface="Open Sans"/>
              <a:cs typeface="Open Sans"/>
              <a:sym typeface="Open Sans"/>
            </a:endParaRPr>
          </a:p>
        </p:txBody>
      </p:sp>
      <p:sp>
        <p:nvSpPr>
          <p:cNvPr id="286" name="Google Shape;286;p55"/>
          <p:cNvSpPr txBox="1"/>
          <p:nvPr/>
        </p:nvSpPr>
        <p:spPr>
          <a:xfrm>
            <a:off x="0" y="4343100"/>
            <a:ext cx="3130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8E9E9"/>
                </a:solidFill>
                <a:latin typeface="Open Sans Light"/>
                <a:ea typeface="Open Sans Light"/>
                <a:cs typeface="Open Sans Light"/>
                <a:sym typeface="Open Sans Light"/>
              </a:rPr>
              <a:t>Information derived from Thompson &amp; Horton “New Title IX Regulations” and “Title IX Investigations” Webinars and TASB “Title IX: What’s New?” PowerPoint Presentation</a:t>
            </a:r>
            <a:endParaRPr sz="1000" dirty="0">
              <a:solidFill>
                <a:srgbClr val="E8E9E9"/>
              </a:solidFill>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8"/>
          <p:cNvSpPr txBox="1">
            <a:spLocks noGrp="1"/>
          </p:cNvSpPr>
          <p:nvPr>
            <p:ph type="ctrTitle" idx="6"/>
          </p:nvPr>
        </p:nvSpPr>
        <p:spPr>
          <a:xfrm>
            <a:off x="865199" y="92375"/>
            <a:ext cx="6190835" cy="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Formal Complaint Process:  Investigation Evidence</a:t>
            </a:r>
            <a:endParaRPr sz="2000" dirty="0"/>
          </a:p>
          <a:p>
            <a:pPr marL="0" lvl="0" indent="0" algn="l" rtl="0">
              <a:spcBef>
                <a:spcPts val="0"/>
              </a:spcBef>
              <a:spcAft>
                <a:spcPts val="0"/>
              </a:spcAft>
              <a:buNone/>
            </a:pPr>
            <a:endParaRPr dirty="0"/>
          </a:p>
        </p:txBody>
      </p:sp>
      <p:sp>
        <p:nvSpPr>
          <p:cNvPr id="601" name="Google Shape;601;p78"/>
          <p:cNvSpPr txBox="1">
            <a:spLocks noGrp="1"/>
          </p:cNvSpPr>
          <p:nvPr>
            <p:ph type="subTitle" idx="1"/>
          </p:nvPr>
        </p:nvSpPr>
        <p:spPr>
          <a:xfrm>
            <a:off x="-249835" y="1061095"/>
            <a:ext cx="5032098" cy="1595931"/>
          </a:xfrm>
          <a:prstGeom prst="rect">
            <a:avLst/>
          </a:prstGeom>
        </p:spPr>
        <p:txBody>
          <a:bodyPr spcFirstLastPara="1" wrap="square" lIns="91425" tIns="91425" rIns="91425" bIns="91425" anchor="t" anchorCtr="0">
            <a:noAutofit/>
          </a:bodyPr>
          <a:lstStyle/>
          <a:p>
            <a:pPr indent="-292100" algn="l">
              <a:buFont typeface="Open Sans Light"/>
              <a:buChar char="➔"/>
            </a:pPr>
            <a:r>
              <a:rPr lang="en-US" dirty="0"/>
              <a:t>Burden of gathering evidence and burden of proof must remain on schools</a:t>
            </a:r>
          </a:p>
          <a:p>
            <a:pPr indent="-292100" algn="l">
              <a:buFont typeface="Open Sans Light"/>
              <a:buChar char="➔"/>
            </a:pPr>
            <a:r>
              <a:rPr lang="en-US" dirty="0"/>
              <a:t>All evidence must be objectively evaluated</a:t>
            </a:r>
          </a:p>
          <a:p>
            <a:pPr indent="-292100" algn="l">
              <a:buFont typeface="Open Sans Light"/>
              <a:buChar char="➔"/>
            </a:pPr>
            <a:r>
              <a:rPr lang="en-US" dirty="0"/>
              <a:t>Confidentiality should be maintained to the greatest extent possible</a:t>
            </a:r>
          </a:p>
          <a:p>
            <a:pPr indent="-292100" algn="l">
              <a:buFont typeface="Open Sans Light"/>
              <a:buChar char="➔"/>
            </a:pPr>
            <a:r>
              <a:rPr lang="en-US" dirty="0"/>
              <a:t>Parties’ attorney-client communications and medical psychological information are protected by legal privilege and the school cannot access or use such records unless the school obtains the party’s voluntary, written consent to do so</a:t>
            </a:r>
          </a:p>
          <a:p>
            <a:pPr indent="-292100" algn="l">
              <a:buFont typeface="Open Sans Light"/>
              <a:buChar char="➔"/>
            </a:pPr>
            <a:r>
              <a:rPr lang="en-US" dirty="0"/>
              <a:t>Investigator must provide equal opportunity for the parties to present fact and expert witnesses and other inculpatory and exculpatory evidence </a:t>
            </a:r>
          </a:p>
          <a:p>
            <a:pPr indent="-292100" algn="l">
              <a:buFont typeface="Open Sans Light"/>
              <a:buChar char="➔"/>
            </a:pPr>
            <a:r>
              <a:rPr lang="en-US" dirty="0"/>
              <a:t>Investigator must not restrict the ability of the parties to discuss the allegations or gather evidence (e.g., </a:t>
            </a:r>
            <a:r>
              <a:rPr lang="en-US" b="1" dirty="0"/>
              <a:t>no “gag orders”</a:t>
            </a:r>
            <a:r>
              <a:rPr lang="en-US" dirty="0"/>
              <a:t>)</a:t>
            </a:r>
          </a:p>
          <a:p>
            <a:pPr indent="-292100" algn="l">
              <a:buFont typeface="Open Sans Light"/>
              <a:buChar cha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Evidence is relevant if:   (a) it has any tendency to make a fact more or less probable than it would be without the evidence, and; (b) the fact is of consequence in determining the action.</a:t>
            </a:r>
            <a:endParaRPr lang="en-US" dirty="0"/>
          </a:p>
          <a:p>
            <a:pPr indent="-292100" algn="l">
              <a:buFont typeface="Open Sans Light"/>
              <a:buChar char="➔"/>
            </a:pPr>
            <a:r>
              <a:rPr lang="en-US" sz="1200" dirty="0">
                <a:solidFill>
                  <a:schemeClr val="dk1"/>
                </a:solidFill>
                <a:latin typeface="Open Sans Light"/>
                <a:ea typeface="Open Sans Light"/>
                <a:cs typeface="Open Sans Light"/>
                <a:sym typeface="Open Sans Light"/>
              </a:rPr>
              <a:t>Rape Shield – Evidence about a complainant’s prior sexual behavior is irrelevant during the entire formal complaint  process unless:</a:t>
            </a:r>
            <a:endPar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lvl="1" indent="-292100" algn="l">
              <a:buClr>
                <a:srgbClr val="2E1B11"/>
              </a:buClr>
              <a:buFont typeface="Open Sans Light"/>
              <a:buChar char="➔"/>
              <a:defRPr/>
            </a:pPr>
            <a:r>
              <a:rPr kumimoji="0" lang="en-US"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Offered to prove that someone other than the respondent committed the alleged misconduct </a:t>
            </a:r>
          </a:p>
          <a:p>
            <a:pPr lvl="1" indent="-292100" algn="l">
              <a:buClr>
                <a:srgbClr val="2E1B11"/>
              </a:buClr>
              <a:buFont typeface="Open Sans Light"/>
              <a:buChar char="➔"/>
              <a:defRPr/>
            </a:pPr>
            <a:r>
              <a:rPr kumimoji="0" lang="en-US"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Offered to prove consent</a:t>
            </a:r>
          </a:p>
        </p:txBody>
      </p:sp>
      <p:sp>
        <p:nvSpPr>
          <p:cNvPr id="603" name="Google Shape;603;p78"/>
          <p:cNvSpPr txBox="1">
            <a:spLocks noGrp="1"/>
          </p:cNvSpPr>
          <p:nvPr>
            <p:ph type="ctrTitle"/>
          </p:nvPr>
        </p:nvSpPr>
        <p:spPr>
          <a:xfrm>
            <a:off x="120132" y="681275"/>
            <a:ext cx="3913977" cy="3798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EVIDENCE REQUIREMENTS</a:t>
            </a:r>
          </a:p>
        </p:txBody>
      </p:sp>
      <p:sp>
        <p:nvSpPr>
          <p:cNvPr id="604" name="Google Shape;604;p78"/>
          <p:cNvSpPr txBox="1">
            <a:spLocks noGrp="1"/>
          </p:cNvSpPr>
          <p:nvPr>
            <p:ph type="subTitle" idx="4"/>
          </p:nvPr>
        </p:nvSpPr>
        <p:spPr>
          <a:xfrm>
            <a:off x="4782263" y="1061095"/>
            <a:ext cx="4241604" cy="1595930"/>
          </a:xfrm>
          <a:prstGeom prst="rect">
            <a:avLst/>
          </a:prstGeom>
        </p:spPr>
        <p:txBody>
          <a:bodyPr spcFirstLastPara="1" wrap="square" lIns="91425" tIns="91425" rIns="91425" bIns="91425" anchor="t" anchorCtr="0">
            <a:noAutofit/>
          </a:bodyPr>
          <a:lstStyle/>
          <a:p>
            <a:pPr marL="0" indent="0" algn="l">
              <a:buNone/>
            </a:pPr>
            <a:r>
              <a:rPr lang="en-US" dirty="0"/>
              <a:t>The law gives school districts the choice between the preponderance of the evidence standard and clear and convincing evidence standard.</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The preponderance of the evidence standard is understood to mean concluding that a fact is more likely than not to be true. Under this standard if at least 51% of the evidence favors the complainant, then the respondent will be found responsible.</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A clear and convincing evidence standard is more rigorous, understood to mean that a fact is highly probable to be true. </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In CFISD, we have adopted the preponderance of the evidence standard</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This standard must be used for all complaints against students and employees.</a:t>
            </a:r>
            <a:endParaRPr lang="en-US" dirty="0"/>
          </a:p>
          <a:p>
            <a:pPr lvl="0" indent="-292100" algn="l">
              <a:buChar char="➔"/>
            </a:pPr>
            <a:endParaRPr lang="en-US" dirty="0"/>
          </a:p>
          <a:p>
            <a:pPr marL="0" lvl="0" indent="0" algn="r" rtl="0">
              <a:spcBef>
                <a:spcPts val="0"/>
              </a:spcBef>
              <a:spcAft>
                <a:spcPts val="0"/>
              </a:spcAft>
              <a:buNone/>
            </a:pPr>
            <a:endParaRPr dirty="0"/>
          </a:p>
        </p:txBody>
      </p:sp>
      <p:sp>
        <p:nvSpPr>
          <p:cNvPr id="605" name="Google Shape;605;p78"/>
          <p:cNvSpPr txBox="1">
            <a:spLocks noGrp="1"/>
          </p:cNvSpPr>
          <p:nvPr>
            <p:ph type="ctrTitle" idx="5"/>
          </p:nvPr>
        </p:nvSpPr>
        <p:spPr>
          <a:xfrm>
            <a:off x="4899619" y="733476"/>
            <a:ext cx="4009898" cy="3276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STANDARD OF EVIDENCE</a:t>
            </a:r>
          </a:p>
        </p:txBody>
      </p:sp>
      <p:cxnSp>
        <p:nvCxnSpPr>
          <p:cNvPr id="606" name="Google Shape;606;p7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4" name="Audio 3">
            <a:hlinkClick r:id="" action="ppaction://media"/>
            <a:extLst>
              <a:ext uri="{FF2B5EF4-FFF2-40B4-BE49-F238E27FC236}">
                <a16:creationId xmlns:a16="http://schemas.microsoft.com/office/drawing/2014/main" id="{13502431-5DA8-4325-B85C-2B2111CC58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606420690"/>
      </p:ext>
    </p:extLst>
  </p:cSld>
  <p:clrMapOvr>
    <a:masterClrMapping/>
  </p:clrMapOvr>
  <mc:AlternateContent xmlns:mc="http://schemas.openxmlformats.org/markup-compatibility/2006">
    <mc:Choice xmlns:p14="http://schemas.microsoft.com/office/powerpoint/2010/main" Requires="p14">
      <p:transition spd="slow" p14:dur="2000" advTm="110895"/>
    </mc:Choice>
    <mc:Fallback>
      <p:transition spd="slow" advTm="11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ctrTitle" idx="2"/>
          </p:nvPr>
        </p:nvSpPr>
        <p:spPr>
          <a:xfrm>
            <a:off x="1104180" y="74763"/>
            <a:ext cx="2778393" cy="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Appeals </a:t>
            </a:r>
            <a:r>
              <a:rPr lang="en" sz="2400" dirty="0">
                <a:highlight>
                  <a:srgbClr val="FFFF00"/>
                </a:highlight>
              </a:rPr>
              <a:t> </a:t>
            </a:r>
            <a:endParaRPr sz="2400" dirty="0">
              <a:highlight>
                <a:srgbClr val="FFFF00"/>
              </a:highlight>
            </a:endParaRPr>
          </a:p>
        </p:txBody>
      </p:sp>
      <p:sp>
        <p:nvSpPr>
          <p:cNvPr id="480" name="Google Shape;480;p68"/>
          <p:cNvSpPr txBox="1">
            <a:spLocks noGrp="1"/>
          </p:cNvSpPr>
          <p:nvPr>
            <p:ph type="subTitle" idx="4"/>
          </p:nvPr>
        </p:nvSpPr>
        <p:spPr>
          <a:xfrm>
            <a:off x="6475975" y="751488"/>
            <a:ext cx="2229300" cy="19943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the request for an appeal is not dismissed, the Title IX Coordinator will assign an Appeal Officer to proceed.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Appeal Officer may not be the Campus Title IX Coordinator, Investigator or Decision maker</a:t>
            </a:r>
          </a:p>
          <a:p>
            <a:pPr marL="0" lvl="0" indent="0" algn="l" rtl="0">
              <a:spcBef>
                <a:spcPts val="0"/>
              </a:spcBef>
              <a:spcAft>
                <a:spcPts val="0"/>
              </a:spcAft>
              <a:buNone/>
            </a:pPr>
            <a:endParaRPr lang="en-US" dirty="0"/>
          </a:p>
          <a:p>
            <a:pPr marL="0" indent="0" algn="l"/>
            <a:r>
              <a:rPr lang="en-US" dirty="0"/>
              <a:t>The determination of the Appeal Officer is final.</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pic>
        <p:nvPicPr>
          <p:cNvPr id="481" name="Google Shape;481;p68" descr="Businessman working at laptop in office"/>
          <p:cNvPicPr preferRelativeResize="0"/>
          <p:nvPr/>
        </p:nvPicPr>
        <p:blipFill>
          <a:blip r:embed="rId5"/>
          <a:srcRect l="23434" r="23434"/>
          <a:stretch/>
        </p:blipFill>
        <p:spPr>
          <a:xfrm>
            <a:off x="3291804" y="931653"/>
            <a:ext cx="3143501" cy="3943314"/>
          </a:xfrm>
          <a:prstGeom prst="snip2SameRect">
            <a:avLst>
              <a:gd name="adj1" fmla="val 16667"/>
              <a:gd name="adj2" fmla="val 0"/>
            </a:avLst>
          </a:prstGeom>
          <a:noFill/>
          <a:ln>
            <a:noFill/>
          </a:ln>
        </p:spPr>
      </p:pic>
      <p:cxnSp>
        <p:nvCxnSpPr>
          <p:cNvPr id="482" name="Google Shape;482;p6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484" name="Google Shape;484;p68"/>
          <p:cNvSpPr txBox="1">
            <a:spLocks noGrp="1"/>
          </p:cNvSpPr>
          <p:nvPr>
            <p:ph type="subTitle" idx="1"/>
          </p:nvPr>
        </p:nvSpPr>
        <p:spPr>
          <a:xfrm>
            <a:off x="376074" y="663388"/>
            <a:ext cx="2942218" cy="19943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parties may appeal a written determination of responsibility or dismissal of a formal complaint on the following basis: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lang="en-US" dirty="0"/>
              <a:t>Procedural irregularity that affected the outcome of the matter, </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lang="en-US" dirty="0"/>
              <a:t>Newly discovered evidence that could affect the outcome of the matter, and/or</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lang="en-US" dirty="0"/>
              <a:t>Title IX personnel had a conflict of interest or bias that affected the outcome of the matter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Either party may appeal by submitting Title IX Appeal Form to Campus Title IX Coordinator.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reason for appealing the dismissal or determination of responsibility is not one of the permitted bases for appeal, the Title IX Coordinator may dismiss the appeal.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t>
            </a:r>
          </a:p>
          <a:p>
            <a:pPr marL="0" lvl="0" indent="0" algn="r" rtl="0">
              <a:spcBef>
                <a:spcPts val="0"/>
              </a:spcBef>
              <a:spcAft>
                <a:spcPts val="0"/>
              </a:spcAft>
              <a:buNone/>
            </a:pPr>
            <a:endParaRPr lang="en-US" dirty="0"/>
          </a:p>
        </p:txBody>
      </p:sp>
      <p:pic>
        <p:nvPicPr>
          <p:cNvPr id="4" name="Audio 3">
            <a:hlinkClick r:id="" action="ppaction://media"/>
            <a:extLst>
              <a:ext uri="{FF2B5EF4-FFF2-40B4-BE49-F238E27FC236}">
                <a16:creationId xmlns:a16="http://schemas.microsoft.com/office/drawing/2014/main" id="{25DD5B9E-E603-45C5-8BC0-4F5CDC882D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643"/>
    </mc:Choice>
    <mc:Fallback>
      <p:transition spd="slow" advTm="55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3" y="37025"/>
            <a:ext cx="4095372" cy="15719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a:t>Appeal Officer Role/ Appeal Process</a:t>
            </a:r>
            <a:br>
              <a:rPr lang="en-US" sz="2800" b="0" dirty="0">
                <a:latin typeface="Abel" panose="020B0604020202020204" charset="0"/>
                <a:ea typeface="Open Sans Light" panose="020B0306030504020204" pitchFamily="34" charset="0"/>
                <a:cs typeface="Open Sans Light" panose="020B0306030504020204" pitchFamily="34" charset="0"/>
              </a:rPr>
            </a:br>
            <a:endParaRPr dirty="0"/>
          </a:p>
        </p:txBody>
      </p:sp>
      <p:sp>
        <p:nvSpPr>
          <p:cNvPr id="534" name="Google Shape;534;p72"/>
          <p:cNvSpPr txBox="1">
            <a:spLocks noGrp="1"/>
          </p:cNvSpPr>
          <p:nvPr>
            <p:ph type="subTitle" idx="1"/>
          </p:nvPr>
        </p:nvSpPr>
        <p:spPr>
          <a:xfrm>
            <a:off x="271175" y="1173192"/>
            <a:ext cx="5195176" cy="3970308"/>
          </a:xfrm>
          <a:prstGeom prst="rect">
            <a:avLst/>
          </a:prstGeom>
        </p:spPr>
        <p:txBody>
          <a:bodyPr spcFirstLastPara="1" wrap="square" lIns="91425" tIns="91425" rIns="91425" bIns="91425" anchor="t" anchorCtr="0">
            <a:noAutofit/>
          </a:bodyPr>
          <a:lstStyle/>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solidFill>
                  <a:srgbClr val="2E1B11"/>
                </a:solidFill>
                <a:latin typeface="Open Sans Light" panose="020B0306030504020204" pitchFamily="34" charset="0"/>
                <a:ea typeface="Open Sans Light" panose="020B0306030504020204" pitchFamily="34" charset="0"/>
                <a:cs typeface="Open Sans Light" panose="020B0306030504020204" pitchFamily="34" charset="0"/>
              </a:rPr>
              <a:t>Issue notice of appeal to both parties</a:t>
            </a:r>
            <a:endPar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a:latin typeface="Open Sans Light" panose="020B0306030504020204" pitchFamily="34" charset="0"/>
                <a:ea typeface="Open Sans Light" panose="020B0306030504020204" pitchFamily="34" charset="0"/>
                <a:cs typeface="Open Sans Light" panose="020B0306030504020204" pitchFamily="34" charset="0"/>
              </a:rPr>
              <a:t>Give </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both parties a reasonable, equal opportunity to submit a written statement in support of, or challenging the outcome</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Review appeal form and appeal statements </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Evaluate the evidence and outcome </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Issue a written decision including:</a:t>
            </a:r>
          </a:p>
          <a:p>
            <a:pPr lvl="1" indent="-292100">
              <a:buClr>
                <a:srgbClr val="000000"/>
              </a:buClr>
              <a:buSzPts val="1000"/>
              <a:buFont typeface="Open Sans Light"/>
              <a:buChar char="➔"/>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Result of the appeal</a:t>
            </a:r>
          </a:p>
          <a:p>
            <a:pPr lvl="1" indent="-292100">
              <a:buClr>
                <a:srgbClr val="000000"/>
              </a:buClr>
              <a:buSzPts val="1000"/>
              <a:buFont typeface="Open Sans Light"/>
              <a:buChar char="➔"/>
              <a:defRP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Rationale for the result</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Provide the written decision simultaneously to both parties and Title IX Coordinator</a:t>
            </a: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Woman with curly hair"/>
          <p:cNvPicPr preferRelativeResize="0"/>
          <p:nvPr/>
        </p:nvPicPr>
        <p:blipFill>
          <a:blip r:embed="rId5"/>
          <a:srcRect l="8932" r="8932"/>
          <a:stretch/>
        </p:blipFill>
        <p:spPr>
          <a:xfrm>
            <a:off x="5517951" y="-1000211"/>
            <a:ext cx="6122288" cy="4969275"/>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3" name="Audio 2">
            <a:hlinkClick r:id="" action="ppaction://media"/>
            <a:extLst>
              <a:ext uri="{FF2B5EF4-FFF2-40B4-BE49-F238E27FC236}">
                <a16:creationId xmlns:a16="http://schemas.microsoft.com/office/drawing/2014/main" id="{E208972E-604F-40D0-9B8F-686B56FB69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303713445"/>
      </p:ext>
    </p:extLst>
  </p:cSld>
  <p:clrMapOvr>
    <a:masterClrMapping/>
  </p:clrMapOvr>
  <mc:AlternateContent xmlns:mc="http://schemas.openxmlformats.org/markup-compatibility/2006">
    <mc:Choice xmlns:p14="http://schemas.microsoft.com/office/powerpoint/2010/main" Requires="p14">
      <p:transition spd="slow" p14:dur="2000" advTm="34195"/>
    </mc:Choice>
    <mc:Fallback>
      <p:transition spd="slow" advTm="3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Appeal Decision</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40010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800" dirty="0">
                <a:solidFill>
                  <a:schemeClr val="dk1"/>
                </a:solidFill>
                <a:latin typeface="Open Sans Light"/>
                <a:ea typeface="Open Sans Light"/>
                <a:cs typeface="Open Sans Light"/>
                <a:sym typeface="Open Sans Light"/>
              </a:rPr>
              <a:t>After consideration of the appeal the Appeal Officer may either uphold or overturn a dismissal of a formal complaint or Title IX Decision Determination.</a:t>
            </a:r>
          </a:p>
          <a:p>
            <a:pPr marL="0" marR="0" lvl="0" indent="0" algn="l" rtl="0">
              <a:lnSpc>
                <a:spcPct val="100000"/>
              </a:lnSpc>
              <a:spcBef>
                <a:spcPts val="0"/>
              </a:spcBef>
              <a:spcAft>
                <a:spcPts val="0"/>
              </a:spcAft>
              <a:buNone/>
            </a:pPr>
            <a:endParaRPr lang="en-US" sz="1800" dirty="0">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US" sz="1800" dirty="0">
                <a:solidFill>
                  <a:schemeClr val="dk1"/>
                </a:solidFill>
                <a:latin typeface="Open Sans Light"/>
                <a:ea typeface="Open Sans Light"/>
                <a:cs typeface="Open Sans Light"/>
                <a:sym typeface="Open Sans Light"/>
              </a:rPr>
              <a:t>A decision to uphold </a:t>
            </a:r>
            <a:r>
              <a:rPr kumimoji="0" lang="en-US" sz="18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a dismissal or a determination concludes the formal complaint process.</a:t>
            </a:r>
          </a:p>
          <a:p>
            <a:pPr marL="0" marR="0" lvl="0" indent="0" algn="l" rtl="0">
              <a:lnSpc>
                <a:spcPct val="100000"/>
              </a:lnSpc>
              <a:spcBef>
                <a:spcPts val="0"/>
              </a:spcBef>
              <a:spcAft>
                <a:spcPts val="0"/>
              </a:spcAft>
              <a:buNone/>
            </a:pPr>
            <a:endParaRPr lang="en-US" sz="1800" dirty="0">
              <a:solidFill>
                <a:srgbClr val="2E1B1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US" sz="1800" dirty="0">
                <a:solidFill>
                  <a:srgbClr val="2E1B11"/>
                </a:solidFill>
                <a:latin typeface="Open Sans Light"/>
                <a:ea typeface="Open Sans Light"/>
                <a:cs typeface="Open Sans Light"/>
                <a:sym typeface="Open Sans Light"/>
              </a:rPr>
              <a:t>If </a:t>
            </a:r>
            <a:r>
              <a:rPr kumimoji="0" lang="en-US" sz="18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a dismissal or determination is overturned, the Appeal Officer will give a direction to return to the Title IX Formal Complaint process and explain what steps need to be taken to correct the issue.</a:t>
            </a:r>
            <a:endParaRPr lang="en-US" sz="1800" dirty="0">
              <a:solidFill>
                <a:schemeClr val="dk1"/>
              </a:solidFill>
              <a:latin typeface="Open Sans Light"/>
              <a:ea typeface="Open Sans Light"/>
              <a:cs typeface="Open Sans Light"/>
              <a:sym typeface="Open Sans Light"/>
            </a:endParaRP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spcBef>
                <a:spcPts val="0"/>
              </a:spcBef>
              <a:spcAft>
                <a:spcPts val="0"/>
              </a:spcAft>
              <a:buNone/>
            </a:pPr>
            <a:endParaRPr sz="1800" dirty="0">
              <a:latin typeface="Open Sans" panose="020B0606030504020204" pitchFamily="34" charset="0"/>
              <a:ea typeface="Open Sans" panose="020B0606030504020204" pitchFamily="34" charset="0"/>
              <a:cs typeface="Open Sans" panose="020B0606030504020204" pitchFamily="34" charset="0"/>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4" name="Audio 3">
            <a:hlinkClick r:id="" action="ppaction://media"/>
            <a:extLst>
              <a:ext uri="{FF2B5EF4-FFF2-40B4-BE49-F238E27FC236}">
                <a16:creationId xmlns:a16="http://schemas.microsoft.com/office/drawing/2014/main" id="{AC77F301-C1F4-44CB-AAF0-48DD5FA6D1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924531435"/>
      </p:ext>
    </p:extLst>
  </p:cSld>
  <p:clrMapOvr>
    <a:masterClrMapping/>
  </p:clrMapOvr>
  <mc:AlternateContent xmlns:mc="http://schemas.openxmlformats.org/markup-compatibility/2006">
    <mc:Choice xmlns:p14="http://schemas.microsoft.com/office/powerpoint/2010/main" Requires="p14">
      <p:transition spd="slow" p14:dur="2000" advTm="29438"/>
    </mc:Choice>
    <mc:Fallback>
      <p:transition spd="slow" advTm="29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0"/>
          <p:cNvSpPr txBox="1"/>
          <p:nvPr/>
        </p:nvSpPr>
        <p:spPr>
          <a:xfrm>
            <a:off x="5369700" y="225200"/>
            <a:ext cx="3495300" cy="978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400" b="1">
                <a:latin typeface="Abel"/>
                <a:ea typeface="Abel"/>
                <a:cs typeface="Abel"/>
                <a:sym typeface="Abel"/>
              </a:rPr>
              <a:t>RETALIATION STRICTLY PROHIBITED </a:t>
            </a:r>
            <a:endParaRPr sz="2400" b="1" dirty="0">
              <a:latin typeface="Abel"/>
              <a:ea typeface="Abel"/>
              <a:cs typeface="Abel"/>
              <a:sym typeface="Abel"/>
            </a:endParaRPr>
          </a:p>
        </p:txBody>
      </p:sp>
      <p:sp>
        <p:nvSpPr>
          <p:cNvPr id="505" name="Google Shape;505;p70"/>
          <p:cNvSpPr/>
          <p:nvPr/>
        </p:nvSpPr>
        <p:spPr>
          <a:xfrm>
            <a:off x="-1526400" y="1007375"/>
            <a:ext cx="7214275" cy="4192300"/>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70"/>
          <p:cNvSpPr txBox="1">
            <a:spLocks noGrp="1"/>
          </p:cNvSpPr>
          <p:nvPr>
            <p:ph type="subTitle" idx="1"/>
          </p:nvPr>
        </p:nvSpPr>
        <p:spPr>
          <a:xfrm>
            <a:off x="100725" y="1148600"/>
            <a:ext cx="4758000" cy="6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Open Sans Light"/>
                <a:ea typeface="Open Sans Light"/>
                <a:cs typeface="Open Sans Light"/>
                <a:sym typeface="Open Sans Light"/>
              </a:rPr>
              <a:t>New regulations contain an anti-retaliation provision.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of code of conduct violations that arise out of the same facts or circumstances as a report of sex discrimination or sexual harassment for the purpose of interfering with any right under Title IX constitutes retaliation.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for making a materially false statement is not retaliation if charge is not based solely on outcome of the formal complaint process.</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Complaints regarding retaliation may be filed in accordance with the District’s Title IX formal complaint process.</a:t>
            </a:r>
            <a:endParaRPr dirty="0">
              <a:latin typeface="Open Sans Light"/>
              <a:ea typeface="Open Sans Light"/>
              <a:cs typeface="Open Sans Light"/>
              <a:sym typeface="Open Sans Light"/>
            </a:endParaRPr>
          </a:p>
          <a:p>
            <a:pPr marL="0" lvl="0" indent="0" algn="l" rtl="0">
              <a:spcBef>
                <a:spcPts val="1600"/>
              </a:spcBef>
              <a:spcAft>
                <a:spcPts val="1600"/>
              </a:spcAft>
              <a:buNone/>
            </a:pPr>
            <a:endParaRPr dirty="0"/>
          </a:p>
        </p:txBody>
      </p:sp>
      <p:pic>
        <p:nvPicPr>
          <p:cNvPr id="3" name="Audio 2">
            <a:hlinkClick r:id="" action="ppaction://media"/>
            <a:extLst>
              <a:ext uri="{FF2B5EF4-FFF2-40B4-BE49-F238E27FC236}">
                <a16:creationId xmlns:a16="http://schemas.microsoft.com/office/drawing/2014/main" id="{4BA93570-D0A5-4E0C-8385-7FD69ED3A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222"/>
    </mc:Choice>
    <mc:Fallback>
      <p:transition spd="slow" advTm="5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Record Keeping </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44935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Light"/>
                <a:ea typeface="Open Sans Light"/>
                <a:cs typeface="Open Sans Light"/>
                <a:sym typeface="Open Sans Light"/>
              </a:rPr>
              <a:t>Must maintain for a period of </a:t>
            </a:r>
            <a:r>
              <a:rPr lang="en" b="1" dirty="0">
                <a:latin typeface="Open Sans"/>
                <a:ea typeface="Open Sans"/>
                <a:cs typeface="Open Sans"/>
                <a:sym typeface="Open Sans"/>
              </a:rPr>
              <a:t>seven years</a:t>
            </a:r>
            <a:r>
              <a:rPr lang="en" dirty="0">
                <a:latin typeface="Open Sans Light"/>
                <a:ea typeface="Open Sans Light"/>
                <a:cs typeface="Open Sans Light"/>
                <a:sym typeface="Open Sans Light"/>
              </a:rPr>
              <a:t> records of—</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Final determination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audio or audiovisual recording or transcript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disciplinary sanctions imposed on the respondent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remedies provided to the complainant designed to restore or preserve equal access to the recipient's education program or activity;</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supportive measures taken or the reason for no supportive measures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appeal and the result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informal resolution and the result; and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All materials used to train Title IX Personnel</a:t>
            </a:r>
            <a:endParaRPr dirty="0">
              <a:latin typeface="Open Sans Light"/>
              <a:ea typeface="Open Sans Light"/>
              <a:cs typeface="Open Sans Light"/>
              <a:sym typeface="Open Sans Light"/>
            </a:endParaRPr>
          </a:p>
          <a:p>
            <a:pPr marL="45720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the basis for conclusions reflecting that the district’s response was not deliberately indifferent </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measures designed and taken to restore or preserve equal access to the recipient's education program or activity.</a:t>
            </a: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3" name="Audio 2">
            <a:hlinkClick r:id="" action="ppaction://media"/>
            <a:extLst>
              <a:ext uri="{FF2B5EF4-FFF2-40B4-BE49-F238E27FC236}">
                <a16:creationId xmlns:a16="http://schemas.microsoft.com/office/drawing/2014/main" id="{E709E14B-3C63-49D0-A538-27552030DC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286"/>
    </mc:Choice>
    <mc:Fallback>
      <p:transition spd="slow" advTm="3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81"/>
          <p:cNvPicPr preferRelativeResize="0"/>
          <p:nvPr/>
        </p:nvPicPr>
        <p:blipFill rotWithShape="1">
          <a:blip r:embed="rId3">
            <a:alphaModFix/>
          </a:blip>
          <a:srcRect l="28994" r="12289"/>
          <a:stretch/>
        </p:blipFill>
        <p:spPr>
          <a:xfrm flipH="1">
            <a:off x="-1" y="111525"/>
            <a:ext cx="4431802" cy="5031974"/>
          </a:xfrm>
          <a:prstGeom prst="rect">
            <a:avLst/>
          </a:prstGeom>
          <a:noFill/>
          <a:ln>
            <a:noFill/>
          </a:ln>
        </p:spPr>
      </p:pic>
      <p:sp>
        <p:nvSpPr>
          <p:cNvPr id="640" name="Google Shape;640;p81"/>
          <p:cNvSpPr txBox="1">
            <a:spLocks noGrp="1"/>
          </p:cNvSpPr>
          <p:nvPr>
            <p:ph type="ctrTitle"/>
          </p:nvPr>
        </p:nvSpPr>
        <p:spPr>
          <a:xfrm rot="156057">
            <a:off x="475921" y="86689"/>
            <a:ext cx="3867384" cy="205410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 YOU! </a:t>
            </a:r>
            <a:endParaRPr dirty="0"/>
          </a:p>
        </p:txBody>
      </p:sp>
      <p:cxnSp>
        <p:nvCxnSpPr>
          <p:cNvPr id="641" name="Google Shape;641;p81"/>
          <p:cNvCxnSpPr/>
          <p:nvPr/>
        </p:nvCxnSpPr>
        <p:spPr>
          <a:xfrm>
            <a:off x="755125" y="-77125"/>
            <a:ext cx="17100" cy="11250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mc:AlternateContent xmlns:mc="http://schemas.openxmlformats.org/markup-compatibility/2006">
    <mc:Choice xmlns:p14="http://schemas.microsoft.com/office/powerpoint/2010/main" Requires="p14">
      <p:transition spd="slow" p14:dur="2000" advTm="5873"/>
    </mc:Choice>
    <mc:Fallback>
      <p:transition spd="slow" advTm="587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5" y="819350"/>
            <a:ext cx="6292500" cy="405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chemeClr val="dk1"/>
                </a:solidFill>
              </a:rPr>
              <a:t>Title IX is a statute Congress passed in 1972 to prohibit sex discrimination in educational institutions and provide remedies against such discrimination. </a:t>
            </a:r>
            <a:endParaRPr sz="1600" dirty="0">
              <a:solidFill>
                <a:schemeClr val="dk1"/>
              </a:solidFill>
            </a:endParaRPr>
          </a:p>
          <a:p>
            <a:pPr marL="0" lvl="0" indent="0" algn="l" rtl="0">
              <a:lnSpc>
                <a:spcPct val="100000"/>
              </a:lnSpc>
              <a:spcBef>
                <a:spcPts val="0"/>
              </a:spcBef>
              <a:spcAft>
                <a:spcPts val="0"/>
              </a:spcAft>
              <a:buNone/>
            </a:pPr>
            <a:endParaRPr sz="1600" dirty="0">
              <a:solidFill>
                <a:schemeClr val="dk1"/>
              </a:solidFill>
            </a:endParaRPr>
          </a:p>
          <a:p>
            <a:pPr marL="0" lvl="0" indent="0" algn="l" rtl="0">
              <a:lnSpc>
                <a:spcPct val="100000"/>
              </a:lnSpc>
              <a:spcBef>
                <a:spcPts val="0"/>
              </a:spcBef>
              <a:spcAft>
                <a:spcPts val="0"/>
              </a:spcAft>
              <a:buNone/>
            </a:pPr>
            <a:r>
              <a:rPr lang="en" sz="1600" dirty="0">
                <a:solidFill>
                  <a:schemeClr val="dk1"/>
                </a:solidFill>
              </a:rPr>
              <a:t>Title IX protects students and employees from discrimination on the basis of sex in their education programs and activities, including sexual harassment.</a:t>
            </a:r>
            <a:endParaRPr sz="1600" dirty="0">
              <a:solidFill>
                <a:schemeClr val="dk1"/>
              </a:solidFill>
            </a:endParaRP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US" sz="1600" dirty="0">
                <a:solidFill>
                  <a:schemeClr val="dk1"/>
                </a:solidFill>
              </a:rPr>
              <a:t>In 2020, the U.S. Department of Education released new regulations under Title IX that dictated specific procedures on how schools must respond to sexual harassment complaints.</a:t>
            </a: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610475" y="371750"/>
            <a:ext cx="43722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Title IX Overview</a:t>
            </a:r>
            <a:endParaRPr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21" name="Google Shape;321;p57"/>
          <p:cNvSpPr txBox="1"/>
          <p:nvPr/>
        </p:nvSpPr>
        <p:spPr>
          <a:xfrm>
            <a:off x="7742775" y="409114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rgbClr val="E8E9E9"/>
              </a:solidFill>
              <a:latin typeface="Abel"/>
              <a:ea typeface="Abel"/>
              <a:cs typeface="Abel"/>
              <a:sym typeface="Abel"/>
            </a:endParaRPr>
          </a:p>
        </p:txBody>
      </p:sp>
      <p:pic>
        <p:nvPicPr>
          <p:cNvPr id="3" name="Audio 2">
            <a:hlinkClick r:id="" action="ppaction://media"/>
            <a:extLst>
              <a:ext uri="{FF2B5EF4-FFF2-40B4-BE49-F238E27FC236}">
                <a16:creationId xmlns:a16="http://schemas.microsoft.com/office/drawing/2014/main" id="{6812728B-DABC-47A7-91D7-A9FC95D36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373"/>
    </mc:Choice>
    <mc:Fallback>
      <p:transition spd="slow" advTm="2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3967495" cy="56097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kumimoji="0" lang="en-US" sz="2200" b="1" i="0" u="none" strike="noStrike" kern="0" cap="none" spc="0" normalizeH="0" baseline="0" noProof="0" dirty="0">
                <a:ln>
                  <a:noFill/>
                </a:ln>
                <a:solidFill>
                  <a:srgbClr val="2E1B11"/>
                </a:solidFill>
                <a:effectLst/>
                <a:uLnTx/>
                <a:uFillTx/>
                <a:latin typeface="Abel"/>
                <a:sym typeface="Abel"/>
              </a:rPr>
              <a:t>Overview of Regulations</a:t>
            </a:r>
            <a:endParaRPr dirty="0"/>
          </a:p>
        </p:txBody>
      </p:sp>
      <p:sp>
        <p:nvSpPr>
          <p:cNvPr id="534" name="Google Shape;534;p72"/>
          <p:cNvSpPr txBox="1">
            <a:spLocks noGrp="1"/>
          </p:cNvSpPr>
          <p:nvPr>
            <p:ph type="subTitle" idx="1"/>
          </p:nvPr>
        </p:nvSpPr>
        <p:spPr>
          <a:xfrm>
            <a:off x="274900" y="674798"/>
            <a:ext cx="4375609" cy="446870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600" dirty="0">
                <a:solidFill>
                  <a:schemeClr val="dk1"/>
                </a:solidFill>
              </a:rPr>
              <a:t>Require defined roles for staff:</a:t>
            </a:r>
          </a:p>
          <a:p>
            <a:pPr marL="0" lvl="0" indent="0" algn="l" rtl="0">
              <a:lnSpc>
                <a:spcPct val="100000"/>
              </a:lnSpc>
              <a:spcBef>
                <a:spcPts val="0"/>
              </a:spcBef>
              <a:spcAft>
                <a:spcPts val="0"/>
              </a:spcAft>
              <a:buNone/>
            </a:pPr>
            <a:endParaRPr lang="en-US" sz="1600" dirty="0">
              <a:solidFill>
                <a:schemeClr val="dk1"/>
              </a:solidFill>
            </a:endParaRPr>
          </a:p>
          <a:p>
            <a:pPr marL="285750" indent="-285750">
              <a:lnSpc>
                <a:spcPct val="100000"/>
              </a:lnSpc>
            </a:pPr>
            <a:r>
              <a:rPr lang="en-US" sz="1600" dirty="0">
                <a:solidFill>
                  <a:schemeClr val="dk1"/>
                </a:solidFill>
              </a:rPr>
              <a:t>	Title IX coordinator, investigator, </a:t>
            </a:r>
          </a:p>
          <a:p>
            <a:pPr marL="285750" indent="-285750">
              <a:lnSpc>
                <a:spcPct val="100000"/>
              </a:lnSpc>
            </a:pPr>
            <a:r>
              <a:rPr lang="en-US" sz="1600" dirty="0">
                <a:solidFill>
                  <a:schemeClr val="dk1"/>
                </a:solidFill>
              </a:rPr>
              <a:t>	decisionmaker, informal resolution facilitator, hearing advisor, and appeal officer</a:t>
            </a: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 sz="1600" dirty="0">
                <a:latin typeface="Open Sans Light" panose="020B0306030504020204" pitchFamily="34" charset="0"/>
                <a:ea typeface="Open Sans Light" panose="020B0306030504020204" pitchFamily="34" charset="0"/>
                <a:cs typeface="Open Sans Light" panose="020B0306030504020204" pitchFamily="34" charset="0"/>
              </a:rPr>
              <a:t>Create new terms for the parties.</a:t>
            </a:r>
            <a:br>
              <a:rPr lang="en" sz="1600" dirty="0">
                <a:latin typeface="Open Sans Light" panose="020B0306030504020204" pitchFamily="34" charset="0"/>
                <a:ea typeface="Open Sans Light" panose="020B0306030504020204" pitchFamily="34" charset="0"/>
                <a:cs typeface="Open Sans Light" panose="020B0306030504020204" pitchFamily="34" charset="0"/>
              </a:rPr>
            </a:br>
            <a:br>
              <a:rPr lang="en" sz="1600" dirty="0">
                <a:latin typeface="Open Sans Light" panose="020B0306030504020204" pitchFamily="34" charset="0"/>
                <a:ea typeface="Open Sans Light" panose="020B0306030504020204" pitchFamily="34" charset="0"/>
                <a:cs typeface="Open Sans Light" panose="020B0306030504020204" pitchFamily="34" charset="0"/>
              </a:rPr>
            </a:br>
            <a:r>
              <a:rPr lang="en" sz="1600" dirty="0">
                <a:latin typeface="Open Sans Light" panose="020B0306030504020204" pitchFamily="34" charset="0"/>
                <a:ea typeface="Open Sans Light" panose="020B0306030504020204" pitchFamily="34" charset="0"/>
                <a:cs typeface="Open Sans Light" panose="020B0306030504020204" pitchFamily="34" charset="0"/>
              </a:rPr>
              <a:t>Complainant</a:t>
            </a:r>
            <a:r>
              <a:rPr lang="en"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is alleged to be the victim of conduct that could constitute sexual harassment.</a:t>
            </a: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r>
              <a:rPr lang="en-US" sz="1600"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has been reported to be the perpetrator of conduct that could constitute sexual harassment.</a:t>
            </a:r>
          </a:p>
          <a:p>
            <a:pPr marL="0" lvl="0" indent="0" algn="l" rtl="0">
              <a:lnSpc>
                <a:spcPct val="100000"/>
              </a:lnSpc>
              <a:spcBef>
                <a:spcPts val="0"/>
              </a:spcBef>
              <a:spcAft>
                <a:spcPts val="0"/>
              </a:spcAft>
              <a:buNone/>
            </a:pPr>
            <a:endParaRPr lang="en-US" sz="16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lnSpc>
                <a:spcPct val="100000"/>
              </a:lnSpc>
              <a:spcBef>
                <a:spcPts val="0"/>
              </a:spcBef>
              <a:spcAft>
                <a:spcPts val="0"/>
              </a:spcAft>
              <a:buNone/>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Recipient-school districts/schools</a:t>
            </a:r>
            <a:endParaRPr lang="en-US" sz="1600" dirty="0">
              <a:solidFill>
                <a:schemeClr val="dk1"/>
              </a:solidFill>
            </a:endParaRPr>
          </a:p>
          <a:p>
            <a:pPr marL="120650" indent="0">
              <a:buSzPts val="1700"/>
            </a:pPr>
            <a:r>
              <a:rPr lang="en-US" sz="16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ious high school students"/>
          <p:cNvPicPr preferRelativeResize="0"/>
          <p:nvPr/>
        </p:nvPicPr>
        <p:blipFill>
          <a:blip r:embed="rId5"/>
          <a:srcRect l="6610" r="6610"/>
          <a:stretch/>
        </p:blipFill>
        <p:spPr>
          <a:xfrm>
            <a:off x="4877475" y="0"/>
            <a:ext cx="4603056" cy="3216536"/>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Open Sans Light"/>
              <a:ea typeface="Open Sans Light"/>
              <a:cs typeface="Open Sans Light"/>
              <a:sym typeface="Open Sans Light"/>
            </a:endParaRPr>
          </a:p>
        </p:txBody>
      </p:sp>
      <p:sp>
        <p:nvSpPr>
          <p:cNvPr id="539" name="Google Shape;539;p72"/>
          <p:cNvSpPr txBox="1"/>
          <p:nvPr/>
        </p:nvSpPr>
        <p:spPr>
          <a:xfrm>
            <a:off x="4650509" y="3259182"/>
            <a:ext cx="4445082" cy="190818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Also require that any individual involved in the Title IX process</a:t>
            </a: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it: </a:t>
            </a:r>
            <a:r>
              <a:rPr kumimoji="0" lang="en-US" sz="16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not have a conflict of interest or bias for or against complainants or respondents generally or an individual complainant or respondent</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avoid prejudgment of the facts</a:t>
            </a:r>
          </a:p>
        </p:txBody>
      </p:sp>
      <p:pic>
        <p:nvPicPr>
          <p:cNvPr id="2" name="Audio 1">
            <a:hlinkClick r:id="" action="ppaction://media"/>
            <a:extLst>
              <a:ext uri="{FF2B5EF4-FFF2-40B4-BE49-F238E27FC236}">
                <a16:creationId xmlns:a16="http://schemas.microsoft.com/office/drawing/2014/main" id="{89371927-1F9B-4571-84F3-2966B8BB11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487746669"/>
      </p:ext>
    </p:extLst>
  </p:cSld>
  <p:clrMapOvr>
    <a:masterClrMapping/>
  </p:clrMapOvr>
  <mc:AlternateContent xmlns:mc="http://schemas.openxmlformats.org/markup-compatibility/2006">
    <mc:Choice xmlns:p14="http://schemas.microsoft.com/office/powerpoint/2010/main" Requires="p14">
      <p:transition spd="slow" p14:dur="2000" advTm="59128"/>
    </mc:Choice>
    <mc:Fallback>
      <p:transition spd="slow" advTm="5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4772705" cy="5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Schools Resposne Obligations</a:t>
            </a:r>
            <a:endParaRPr dirty="0"/>
          </a:p>
        </p:txBody>
      </p:sp>
      <p:sp>
        <p:nvSpPr>
          <p:cNvPr id="534" name="Google Shape;534;p72"/>
          <p:cNvSpPr txBox="1">
            <a:spLocks noGrp="1"/>
          </p:cNvSpPr>
          <p:nvPr>
            <p:ph type="subTitle" idx="1"/>
          </p:nvPr>
        </p:nvSpPr>
        <p:spPr>
          <a:xfrm>
            <a:off x="271175" y="711724"/>
            <a:ext cx="4624064" cy="44381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must respond when it has: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Actual knowledge</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Of sexual harassment</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That occurred within the school’s education program or activity</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Against a person in the US</a:t>
            </a:r>
          </a:p>
          <a:p>
            <a:pPr marL="457200" lvl="0" indent="-336550" algn="l" rtl="0">
              <a:spcBef>
                <a:spcPts val="0"/>
              </a:spcBef>
              <a:spcAft>
                <a:spcPts val="0"/>
              </a:spcAft>
              <a:buSzPts val="1700"/>
              <a:buChar char="➔"/>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marL="120650" lvl="0" indent="0" algn="l" rtl="0">
              <a:spcBef>
                <a:spcPts val="0"/>
              </a:spcBef>
              <a:spcAft>
                <a:spcPts val="0"/>
              </a:spcAft>
              <a:buSzPts val="1700"/>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has actual knowledge when:</a:t>
            </a:r>
            <a:r>
              <a:rPr lang="en"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ANY employee of an elementary or secondary school has notice of sexual harassment or allegations of sexual harassment</a:t>
            </a:r>
          </a:p>
          <a:p>
            <a:pPr lvl="1" indent="-336550">
              <a:buSzPts val="170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Includes teachers, teacher’s aide, bus drivers, cafeteria workers, counselors, school resource officers, maintenance staff worker, etc. </a:t>
            </a:r>
          </a:p>
          <a:p>
            <a:pPr marL="457200" lvl="0" indent="-336550" algn="l" rtl="0">
              <a:spcBef>
                <a:spcPts val="0"/>
              </a:spcBef>
              <a:spcAft>
                <a:spcPts val="0"/>
              </a:spcAft>
              <a:buSzPts val="1700"/>
              <a:buChar char="➔"/>
            </a:pPr>
            <a:endParaRPr lang="en-US" sz="1700" dirty="0"/>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ents using laptops in classroom"/>
          <p:cNvPicPr preferRelativeResize="0"/>
          <p:nvPr/>
        </p:nvPicPr>
        <p:blipFill>
          <a:blip r:embed="rId5"/>
          <a:srcRect l="5727" r="5727"/>
          <a:stretch/>
        </p:blipFill>
        <p:spPr>
          <a:xfrm>
            <a:off x="5554430" y="-44206"/>
            <a:ext cx="4468344" cy="3364210"/>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Open Sans Light"/>
              <a:ea typeface="Open Sans Light"/>
              <a:cs typeface="Open Sans Light"/>
              <a:sym typeface="Open Sans Light"/>
            </a:endParaRPr>
          </a:p>
        </p:txBody>
      </p:sp>
      <p:sp>
        <p:nvSpPr>
          <p:cNvPr id="539" name="Google Shape;539;p72"/>
          <p:cNvSpPr txBox="1"/>
          <p:nvPr/>
        </p:nvSpPr>
        <p:spPr>
          <a:xfrm>
            <a:off x="4991493" y="3592669"/>
            <a:ext cx="4237348"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 school’s education programs or activities include any events, or circumstances over which the school exercised </a:t>
            </a:r>
            <a:r>
              <a:rPr kumimoji="0" lang="en-US" sz="1200" b="1"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substantial control</a:t>
            </a:r>
            <a:r>
              <a:rPr kumimoji="0" lang="en-US" sz="12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over both </a:t>
            </a:r>
            <a:endParaRPr kumimoji="0" lang="en-US" sz="12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kumimoji="0" lang="en-US" sz="12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the </a:t>
            </a:r>
            <a:r>
              <a:rPr kumimoji="0" lang="en-US" sz="1200" b="1"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respondent</a:t>
            </a:r>
            <a:r>
              <a:rPr kumimoji="0" lang="en-US" sz="12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and</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kumimoji="0" lang="en-US" sz="12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the </a:t>
            </a:r>
            <a:r>
              <a:rPr kumimoji="0" lang="en-US" sz="1200" b="1"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context</a:t>
            </a:r>
            <a:r>
              <a:rPr kumimoji="0" lang="en-US" sz="12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in which the sexual harassment occurs</a:t>
            </a:r>
          </a:p>
        </p:txBody>
      </p:sp>
      <p:pic>
        <p:nvPicPr>
          <p:cNvPr id="2" name="Audio 1">
            <a:hlinkClick r:id="" action="ppaction://media"/>
            <a:extLst>
              <a:ext uri="{FF2B5EF4-FFF2-40B4-BE49-F238E27FC236}">
                <a16:creationId xmlns:a16="http://schemas.microsoft.com/office/drawing/2014/main" id="{15EABBB7-0ED1-418D-A45C-B12248F38A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566327423"/>
      </p:ext>
    </p:extLst>
  </p:cSld>
  <p:clrMapOvr>
    <a:masterClrMapping/>
  </p:clrMapOvr>
  <mc:AlternateContent xmlns:mc="http://schemas.openxmlformats.org/markup-compatibility/2006">
    <mc:Choice xmlns:p14="http://schemas.microsoft.com/office/powerpoint/2010/main" Requires="p14">
      <p:transition spd="slow" p14:dur="2000" advTm="22904"/>
    </mc:Choice>
    <mc:Fallback>
      <p:transition spd="slow" advTm="22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8"/>
          <p:cNvSpPr txBox="1">
            <a:spLocks noGrp="1"/>
          </p:cNvSpPr>
          <p:nvPr>
            <p:ph type="ctrTitle"/>
          </p:nvPr>
        </p:nvSpPr>
        <p:spPr>
          <a:xfrm>
            <a:off x="610475" y="371748"/>
            <a:ext cx="2558400" cy="6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Sexual Harassment </a:t>
            </a:r>
            <a:endParaRPr sz="2500" dirty="0"/>
          </a:p>
        </p:txBody>
      </p:sp>
      <p:sp>
        <p:nvSpPr>
          <p:cNvPr id="327" name="Google Shape;327;p58"/>
          <p:cNvSpPr txBox="1"/>
          <p:nvPr/>
        </p:nvSpPr>
        <p:spPr>
          <a:xfrm>
            <a:off x="3025622" y="1249924"/>
            <a:ext cx="1731900" cy="585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chemeClr val="dk1"/>
                </a:solidFill>
                <a:latin typeface="Abel"/>
                <a:ea typeface="Abel"/>
                <a:cs typeface="Abel"/>
                <a:sym typeface="Abel"/>
              </a:rPr>
              <a:t>Quid Pro Quo</a:t>
            </a:r>
            <a:endParaRPr sz="2400" dirty="0">
              <a:solidFill>
                <a:schemeClr val="dk1"/>
              </a:solidFill>
              <a:latin typeface="Abel"/>
              <a:ea typeface="Abel"/>
              <a:cs typeface="Abel"/>
              <a:sym typeface="Abel"/>
            </a:endParaRPr>
          </a:p>
        </p:txBody>
      </p:sp>
      <p:sp>
        <p:nvSpPr>
          <p:cNvPr id="328" name="Google Shape;328;p58"/>
          <p:cNvSpPr txBox="1"/>
          <p:nvPr/>
        </p:nvSpPr>
        <p:spPr>
          <a:xfrm>
            <a:off x="1329628" y="1339927"/>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01</a:t>
            </a:r>
            <a:endParaRPr sz="2400" dirty="0">
              <a:solidFill>
                <a:schemeClr val="dk1"/>
              </a:solidFill>
              <a:latin typeface="Abel"/>
              <a:ea typeface="Abel"/>
              <a:cs typeface="Abel"/>
              <a:sym typeface="Abel"/>
            </a:endParaRPr>
          </a:p>
        </p:txBody>
      </p:sp>
      <p:sp>
        <p:nvSpPr>
          <p:cNvPr id="329" name="Google Shape;329;p58"/>
          <p:cNvSpPr txBox="1"/>
          <p:nvPr/>
        </p:nvSpPr>
        <p:spPr>
          <a:xfrm>
            <a:off x="3150996" y="2606615"/>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02</a:t>
            </a:r>
            <a:endParaRPr sz="2400" dirty="0">
              <a:solidFill>
                <a:schemeClr val="dk1"/>
              </a:solidFill>
              <a:latin typeface="Abel"/>
              <a:ea typeface="Abel"/>
              <a:cs typeface="Abel"/>
              <a:sym typeface="Abel"/>
            </a:endParaRPr>
          </a:p>
        </p:txBody>
      </p:sp>
      <p:sp>
        <p:nvSpPr>
          <p:cNvPr id="330" name="Google Shape;330;p58"/>
          <p:cNvSpPr txBox="1"/>
          <p:nvPr/>
        </p:nvSpPr>
        <p:spPr>
          <a:xfrm>
            <a:off x="4945614" y="3882528"/>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03</a:t>
            </a:r>
            <a:endParaRPr sz="2400" dirty="0">
              <a:solidFill>
                <a:schemeClr val="dk1"/>
              </a:solidFill>
              <a:latin typeface="Abel"/>
              <a:ea typeface="Abel"/>
              <a:cs typeface="Abel"/>
              <a:sym typeface="Abel"/>
            </a:endParaRPr>
          </a:p>
        </p:txBody>
      </p:sp>
      <p:cxnSp>
        <p:nvCxnSpPr>
          <p:cNvPr id="331" name="Google Shape;331;p58"/>
          <p:cNvCxnSpPr>
            <a:stCxn id="326" idx="2"/>
          </p:cNvCxnSpPr>
          <p:nvPr/>
        </p:nvCxnSpPr>
        <p:spPr>
          <a:xfrm>
            <a:off x="1889675" y="1013748"/>
            <a:ext cx="4682400" cy="3432900"/>
          </a:xfrm>
          <a:prstGeom prst="straightConnector1">
            <a:avLst/>
          </a:prstGeom>
          <a:noFill/>
          <a:ln w="38100" cap="flat" cmpd="sng">
            <a:solidFill>
              <a:schemeClr val="accent1"/>
            </a:solidFill>
            <a:prstDash val="solid"/>
            <a:round/>
            <a:headEnd type="none" w="med" len="med"/>
            <a:tailEnd type="none" w="med" len="med"/>
          </a:ln>
        </p:spPr>
      </p:cxnSp>
      <p:cxnSp>
        <p:nvCxnSpPr>
          <p:cNvPr id="332" name="Google Shape;332;p58"/>
          <p:cNvCxnSpPr/>
          <p:nvPr/>
        </p:nvCxnSpPr>
        <p:spPr>
          <a:xfrm rot="10800000">
            <a:off x="1559900" y="1880875"/>
            <a:ext cx="1420500" cy="0"/>
          </a:xfrm>
          <a:prstGeom prst="straightConnector1">
            <a:avLst/>
          </a:prstGeom>
          <a:noFill/>
          <a:ln w="19050" cap="flat" cmpd="sng">
            <a:solidFill>
              <a:schemeClr val="accent1"/>
            </a:solidFill>
            <a:prstDash val="solid"/>
            <a:round/>
            <a:headEnd type="none" w="med" len="med"/>
            <a:tailEnd type="none" w="med" len="med"/>
          </a:ln>
        </p:spPr>
      </p:cxnSp>
      <p:cxnSp>
        <p:nvCxnSpPr>
          <p:cNvPr id="333" name="Google Shape;333;p58"/>
          <p:cNvCxnSpPr/>
          <p:nvPr/>
        </p:nvCxnSpPr>
        <p:spPr>
          <a:xfrm rot="10800000">
            <a:off x="3386325" y="3113175"/>
            <a:ext cx="1255800" cy="0"/>
          </a:xfrm>
          <a:prstGeom prst="straightConnector1">
            <a:avLst/>
          </a:prstGeom>
          <a:noFill/>
          <a:ln w="19050" cap="flat" cmpd="sng">
            <a:solidFill>
              <a:schemeClr val="accent1"/>
            </a:solidFill>
            <a:prstDash val="solid"/>
            <a:round/>
            <a:headEnd type="none" w="med" len="med"/>
            <a:tailEnd type="none" w="med" len="med"/>
          </a:ln>
        </p:spPr>
      </p:cxnSp>
      <p:cxnSp>
        <p:nvCxnSpPr>
          <p:cNvPr id="334" name="Google Shape;334;p58"/>
          <p:cNvCxnSpPr/>
          <p:nvPr/>
        </p:nvCxnSpPr>
        <p:spPr>
          <a:xfrm rot="10800000">
            <a:off x="5116488" y="4402425"/>
            <a:ext cx="1330200" cy="0"/>
          </a:xfrm>
          <a:prstGeom prst="straightConnector1">
            <a:avLst/>
          </a:prstGeom>
          <a:noFill/>
          <a:ln w="19050" cap="flat" cmpd="sng">
            <a:solidFill>
              <a:schemeClr val="accent1"/>
            </a:solidFill>
            <a:prstDash val="solid"/>
            <a:round/>
            <a:headEnd type="none" w="med" len="med"/>
            <a:tailEnd type="none" w="med" len="med"/>
          </a:ln>
        </p:spPr>
      </p:cxnSp>
      <p:sp>
        <p:nvSpPr>
          <p:cNvPr id="335" name="Google Shape;335;p58"/>
          <p:cNvSpPr txBox="1"/>
          <p:nvPr/>
        </p:nvSpPr>
        <p:spPr>
          <a:xfrm>
            <a:off x="4945618" y="2710725"/>
            <a:ext cx="2485200" cy="480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Hostile Environment </a:t>
            </a:r>
            <a:endParaRPr sz="2400" dirty="0">
              <a:solidFill>
                <a:schemeClr val="dk1"/>
              </a:solidFill>
              <a:latin typeface="Abel"/>
              <a:ea typeface="Abel"/>
              <a:cs typeface="Abel"/>
              <a:sym typeface="Abel"/>
            </a:endParaRPr>
          </a:p>
        </p:txBody>
      </p:sp>
      <p:sp>
        <p:nvSpPr>
          <p:cNvPr id="336" name="Google Shape;336;p58"/>
          <p:cNvSpPr txBox="1"/>
          <p:nvPr/>
        </p:nvSpPr>
        <p:spPr>
          <a:xfrm>
            <a:off x="6642175" y="4172375"/>
            <a:ext cx="2623500" cy="85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Sexual Assault, Dating Violence, Domestic Violence, or Stalking</a:t>
            </a:r>
            <a:endParaRPr sz="2400" dirty="0">
              <a:solidFill>
                <a:schemeClr val="dk1"/>
              </a:solidFill>
              <a:latin typeface="Abel"/>
              <a:ea typeface="Abel"/>
              <a:cs typeface="Abel"/>
              <a:sym typeface="Abel"/>
            </a:endParaRPr>
          </a:p>
        </p:txBody>
      </p:sp>
      <p:cxnSp>
        <p:nvCxnSpPr>
          <p:cNvPr id="337" name="Google Shape;337;p5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38" name="Google Shape;338;p58"/>
          <p:cNvSpPr/>
          <p:nvPr/>
        </p:nvSpPr>
        <p:spPr>
          <a:xfrm rot="10800000">
            <a:off x="5497550" y="-206525"/>
            <a:ext cx="3749700" cy="27027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58"/>
          <p:cNvSpPr txBox="1"/>
          <p:nvPr/>
        </p:nvSpPr>
        <p:spPr>
          <a:xfrm>
            <a:off x="5551778" y="-206526"/>
            <a:ext cx="3310800" cy="240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dk1"/>
                </a:solidFill>
                <a:latin typeface="Open Sans Light"/>
                <a:ea typeface="Open Sans Light"/>
                <a:cs typeface="Open Sans Light"/>
                <a:sym typeface="Open Sans Light"/>
              </a:rPr>
              <a:t>S</a:t>
            </a:r>
            <a:r>
              <a:rPr lang="en" sz="1900">
                <a:solidFill>
                  <a:schemeClr val="dk1"/>
                </a:solidFill>
                <a:latin typeface="Open Sans Light"/>
                <a:ea typeface="Open Sans Light"/>
                <a:cs typeface="Open Sans Light"/>
                <a:sym typeface="Open Sans Light"/>
              </a:rPr>
              <a:t>exual Harassment</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means conduct on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the basis of sex that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satisfies one or more of the following categories:</a:t>
            </a:r>
            <a:endParaRPr sz="1200" dirty="0">
              <a:solidFill>
                <a:schemeClr val="dk1"/>
              </a:solidFill>
              <a:latin typeface="Open Sans Light"/>
              <a:ea typeface="Open Sans Light"/>
              <a:cs typeface="Open Sans Light"/>
              <a:sym typeface="Open Sans Light"/>
            </a:endParaRPr>
          </a:p>
        </p:txBody>
      </p:sp>
      <p:pic>
        <p:nvPicPr>
          <p:cNvPr id="4" name="Audio 3">
            <a:hlinkClick r:id="" action="ppaction://media"/>
            <a:extLst>
              <a:ext uri="{FF2B5EF4-FFF2-40B4-BE49-F238E27FC236}">
                <a16:creationId xmlns:a16="http://schemas.microsoft.com/office/drawing/2014/main" id="{B9C56316-3835-4C07-8838-94C6D5E664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467"/>
    </mc:Choice>
    <mc:Fallback>
      <p:transition spd="slow" advTm="60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4" y="819349"/>
            <a:ext cx="8362377" cy="428075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844021" y="43398"/>
            <a:ext cx="5214487" cy="5607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Title IX Personal Assignments in CFISD</a:t>
            </a:r>
            <a:endParaRPr sz="2400"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3" name="Picture 2">
            <a:extLst>
              <a:ext uri="{FF2B5EF4-FFF2-40B4-BE49-F238E27FC236}">
                <a16:creationId xmlns:a16="http://schemas.microsoft.com/office/drawing/2014/main" id="{D25804DA-2548-463D-BD02-E99C5EF22DBE}"/>
              </a:ext>
            </a:extLst>
          </p:cNvPr>
          <p:cNvPicPr>
            <a:picLocks noChangeAspect="1"/>
          </p:cNvPicPr>
          <p:nvPr/>
        </p:nvPicPr>
        <p:blipFill>
          <a:blip r:embed="rId5"/>
          <a:stretch>
            <a:fillRect/>
          </a:stretch>
        </p:blipFill>
        <p:spPr>
          <a:xfrm>
            <a:off x="572114" y="786190"/>
            <a:ext cx="6831104" cy="4116419"/>
          </a:xfrm>
          <a:prstGeom prst="rect">
            <a:avLst/>
          </a:prstGeom>
        </p:spPr>
      </p:pic>
      <p:pic>
        <p:nvPicPr>
          <p:cNvPr id="4" name="Audio 3">
            <a:hlinkClick r:id="" action="ppaction://media"/>
            <a:extLst>
              <a:ext uri="{FF2B5EF4-FFF2-40B4-BE49-F238E27FC236}">
                <a16:creationId xmlns:a16="http://schemas.microsoft.com/office/drawing/2014/main" id="{DD02C75E-BE7C-43DE-96EB-4481E421D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1730054"/>
      </p:ext>
    </p:extLst>
  </p:cSld>
  <p:clrMapOvr>
    <a:masterClrMapping/>
  </p:clrMapOvr>
  <mc:AlternateContent xmlns:mc="http://schemas.openxmlformats.org/markup-compatibility/2006">
    <mc:Choice xmlns:p14="http://schemas.microsoft.com/office/powerpoint/2010/main" Requires="p14">
      <p:transition spd="slow" p14:dur="2000" advTm="39551"/>
    </mc:Choice>
    <mc:Fallback>
      <p:transition spd="slow" advTm="3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18" y="207377"/>
            <a:ext cx="8520600" cy="572700"/>
          </a:xfrm>
        </p:spPr>
        <p:txBody>
          <a:bodyPr>
            <a:normAutofit fontScale="90000"/>
          </a:bodyPr>
          <a:lstStyle/>
          <a:p>
            <a:r>
              <a:rPr lang="en-US" dirty="0"/>
              <a:t>Basic Title IX Process </a:t>
            </a:r>
          </a:p>
        </p:txBody>
      </p:sp>
      <p:sp>
        <p:nvSpPr>
          <p:cNvPr id="4" name="Rounded Rectangle 3"/>
          <p:cNvSpPr/>
          <p:nvPr/>
        </p:nvSpPr>
        <p:spPr>
          <a:xfrm>
            <a:off x="126871"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Knowledge of Allegations of Title IX Sexual Harassment</a:t>
            </a:r>
          </a:p>
        </p:txBody>
      </p:sp>
      <p:sp>
        <p:nvSpPr>
          <p:cNvPr id="5" name="Rounded Rectangle 4"/>
          <p:cNvSpPr/>
          <p:nvPr/>
        </p:nvSpPr>
        <p:spPr>
          <a:xfrm>
            <a:off x="2383866"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Title IX Coordinator Reaches out to Complainant </a:t>
            </a:r>
          </a:p>
        </p:txBody>
      </p:sp>
      <p:sp>
        <p:nvSpPr>
          <p:cNvPr id="6" name="Rounded Rectangle 5"/>
          <p:cNvSpPr/>
          <p:nvPr/>
        </p:nvSpPr>
        <p:spPr>
          <a:xfrm>
            <a:off x="4640862"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Determination of Supportive Measures</a:t>
            </a:r>
          </a:p>
        </p:txBody>
      </p:sp>
      <p:sp>
        <p:nvSpPr>
          <p:cNvPr id="7" name="Rounded Rectangle 6"/>
          <p:cNvSpPr/>
          <p:nvPr/>
        </p:nvSpPr>
        <p:spPr>
          <a:xfrm>
            <a:off x="6897857"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Determination of Emergency Removal </a:t>
            </a:r>
          </a:p>
        </p:txBody>
      </p:sp>
      <p:sp>
        <p:nvSpPr>
          <p:cNvPr id="8" name="Rounded Rectangle 7"/>
          <p:cNvSpPr/>
          <p:nvPr/>
        </p:nvSpPr>
        <p:spPr>
          <a:xfrm>
            <a:off x="126871"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Investigation</a:t>
            </a:r>
          </a:p>
        </p:txBody>
      </p:sp>
      <p:sp>
        <p:nvSpPr>
          <p:cNvPr id="9" name="Rounded Rectangle 8"/>
          <p:cNvSpPr/>
          <p:nvPr/>
        </p:nvSpPr>
        <p:spPr>
          <a:xfrm>
            <a:off x="4626450" y="2538413"/>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Notice of Formal Complaint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0" name="Rounded Rectangle 9"/>
          <p:cNvSpPr/>
          <p:nvPr/>
        </p:nvSpPr>
        <p:spPr>
          <a:xfrm>
            <a:off x="2383865"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a:rPr>
              <a:t>Dismissal Evaluation</a:t>
            </a:r>
            <a:endParaRPr kumimoji="0" lang="en-US" sz="10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1" name="Rounded Rectangle 10"/>
          <p:cNvSpPr/>
          <p:nvPr/>
        </p:nvSpPr>
        <p:spPr>
          <a:xfrm>
            <a:off x="6955502"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Formal Complaint</a:t>
            </a:r>
          </a:p>
        </p:txBody>
      </p:sp>
      <p:sp>
        <p:nvSpPr>
          <p:cNvPr id="12" name="Rounded Rectangle 11"/>
          <p:cNvSpPr/>
          <p:nvPr/>
        </p:nvSpPr>
        <p:spPr>
          <a:xfrm>
            <a:off x="126871"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Written Investigation Report</a:t>
            </a:r>
          </a:p>
        </p:txBody>
      </p:sp>
      <p:sp>
        <p:nvSpPr>
          <p:cNvPr id="13" name="Rounded Rectangle 12"/>
          <p:cNvSpPr/>
          <p:nvPr/>
        </p:nvSpPr>
        <p:spPr>
          <a:xfrm>
            <a:off x="2383866"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white"/>
                </a:solidFill>
                <a:effectLst/>
                <a:uLnTx/>
                <a:uFillTx/>
                <a:latin typeface="Arial"/>
                <a:ea typeface="+mn-ea"/>
                <a:cs typeface="+mn-cs"/>
                <a:sym typeface="Arial"/>
              </a:rPr>
              <a:t>Parties may Submit Written Questions and Respond to Investigation Report</a:t>
            </a: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  </a:t>
            </a:r>
          </a:p>
        </p:txBody>
      </p:sp>
      <p:sp>
        <p:nvSpPr>
          <p:cNvPr id="14" name="Rounded Rectangle 13"/>
          <p:cNvSpPr/>
          <p:nvPr/>
        </p:nvSpPr>
        <p:spPr>
          <a:xfrm>
            <a:off x="4640862" y="38242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Written Determination</a:t>
            </a:r>
          </a:p>
        </p:txBody>
      </p:sp>
      <p:sp>
        <p:nvSpPr>
          <p:cNvPr id="15" name="Rounded Rectangle 14"/>
          <p:cNvSpPr/>
          <p:nvPr/>
        </p:nvSpPr>
        <p:spPr>
          <a:xfrm>
            <a:off x="6897857"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Appeal</a:t>
            </a:r>
          </a:p>
        </p:txBody>
      </p:sp>
      <p:sp>
        <p:nvSpPr>
          <p:cNvPr id="16" name="Right Arrow 15"/>
          <p:cNvSpPr/>
          <p:nvPr/>
        </p:nvSpPr>
        <p:spPr>
          <a:xfrm>
            <a:off x="1643063"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 name="Right Arrow 17"/>
          <p:cNvSpPr/>
          <p:nvPr/>
        </p:nvSpPr>
        <p:spPr>
          <a:xfrm>
            <a:off x="3910786"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 name="Right Arrow 18"/>
          <p:cNvSpPr/>
          <p:nvPr/>
        </p:nvSpPr>
        <p:spPr>
          <a:xfrm>
            <a:off x="6167781"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 name="Right Arrow 19"/>
          <p:cNvSpPr/>
          <p:nvPr/>
        </p:nvSpPr>
        <p:spPr>
          <a:xfrm rot="10800000">
            <a:off x="6214699"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 name="Right Arrow 20"/>
          <p:cNvSpPr/>
          <p:nvPr/>
        </p:nvSpPr>
        <p:spPr>
          <a:xfrm rot="10800000">
            <a:off x="3885647" y="2700337"/>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 name="Right Arrow 21"/>
          <p:cNvSpPr/>
          <p:nvPr/>
        </p:nvSpPr>
        <p:spPr>
          <a:xfrm rot="10800000">
            <a:off x="1643063"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 name="Right Arrow 22"/>
          <p:cNvSpPr/>
          <p:nvPr/>
        </p:nvSpPr>
        <p:spPr>
          <a:xfrm>
            <a:off x="1653790" y="4012406"/>
            <a:ext cx="7020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 name="Right Arrow 23"/>
          <p:cNvSpPr/>
          <p:nvPr/>
        </p:nvSpPr>
        <p:spPr>
          <a:xfrm>
            <a:off x="3919832" y="4021930"/>
            <a:ext cx="7012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 name="Right Arrow 25"/>
          <p:cNvSpPr/>
          <p:nvPr/>
        </p:nvSpPr>
        <p:spPr>
          <a:xfrm>
            <a:off x="6167782" y="4012406"/>
            <a:ext cx="719348"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0" name="Down Arrow 29"/>
          <p:cNvSpPr/>
          <p:nvPr/>
        </p:nvSpPr>
        <p:spPr>
          <a:xfrm>
            <a:off x="7413065" y="2057400"/>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1" name="Down Arrow 30"/>
          <p:cNvSpPr/>
          <p:nvPr/>
        </p:nvSpPr>
        <p:spPr>
          <a:xfrm>
            <a:off x="642079" y="3350419"/>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 name="TextBox 2"/>
          <p:cNvSpPr txBox="1"/>
          <p:nvPr/>
        </p:nvSpPr>
        <p:spPr>
          <a:xfrm>
            <a:off x="1950578" y="1003943"/>
            <a:ext cx="241863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27" name="TextBox 26"/>
          <p:cNvSpPr txBox="1"/>
          <p:nvPr/>
        </p:nvSpPr>
        <p:spPr>
          <a:xfrm>
            <a:off x="4491318" y="993707"/>
            <a:ext cx="18454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 Campus Title IX Coordinator </a:t>
            </a:r>
          </a:p>
        </p:txBody>
      </p:sp>
      <p:sp>
        <p:nvSpPr>
          <p:cNvPr id="28" name="TextBox 27"/>
          <p:cNvSpPr txBox="1"/>
          <p:nvPr/>
        </p:nvSpPr>
        <p:spPr>
          <a:xfrm>
            <a:off x="6761181" y="1001804"/>
            <a:ext cx="17965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17" name="TextBox 16"/>
          <p:cNvSpPr txBox="1"/>
          <p:nvPr/>
        </p:nvSpPr>
        <p:spPr>
          <a:xfrm>
            <a:off x="7091796" y="4643438"/>
            <a:ext cx="119235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Appeal Officer</a:t>
            </a:r>
          </a:p>
        </p:txBody>
      </p:sp>
      <p:sp>
        <p:nvSpPr>
          <p:cNvPr id="25" name="TextBox 24"/>
          <p:cNvSpPr txBox="1"/>
          <p:nvPr/>
        </p:nvSpPr>
        <p:spPr>
          <a:xfrm>
            <a:off x="4761634" y="4681538"/>
            <a:ext cx="12313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Decisionmaker</a:t>
            </a:r>
          </a:p>
        </p:txBody>
      </p:sp>
      <p:sp>
        <p:nvSpPr>
          <p:cNvPr id="32" name="TextBox 31"/>
          <p:cNvSpPr txBox="1"/>
          <p:nvPr/>
        </p:nvSpPr>
        <p:spPr>
          <a:xfrm>
            <a:off x="2526301" y="4681538"/>
            <a:ext cx="12313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Decisionmaker</a:t>
            </a:r>
          </a:p>
        </p:txBody>
      </p:sp>
      <p:sp>
        <p:nvSpPr>
          <p:cNvPr id="34" name="TextBox 33"/>
          <p:cNvSpPr txBox="1"/>
          <p:nvPr/>
        </p:nvSpPr>
        <p:spPr>
          <a:xfrm>
            <a:off x="393996" y="4663787"/>
            <a:ext cx="9819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Investigator</a:t>
            </a:r>
          </a:p>
        </p:txBody>
      </p:sp>
      <p:sp>
        <p:nvSpPr>
          <p:cNvPr id="35" name="TextBox 34"/>
          <p:cNvSpPr txBox="1"/>
          <p:nvPr/>
        </p:nvSpPr>
        <p:spPr>
          <a:xfrm>
            <a:off x="393996" y="2305051"/>
            <a:ext cx="9819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Investigator</a:t>
            </a:r>
          </a:p>
        </p:txBody>
      </p:sp>
      <p:sp>
        <p:nvSpPr>
          <p:cNvPr id="36" name="TextBox 35"/>
          <p:cNvSpPr txBox="1"/>
          <p:nvPr/>
        </p:nvSpPr>
        <p:spPr>
          <a:xfrm>
            <a:off x="2208710" y="2302443"/>
            <a:ext cx="18448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37" name="TextBox 36"/>
          <p:cNvSpPr txBox="1"/>
          <p:nvPr/>
        </p:nvSpPr>
        <p:spPr>
          <a:xfrm>
            <a:off x="4369212" y="2321276"/>
            <a:ext cx="18448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pic>
        <p:nvPicPr>
          <p:cNvPr id="33" name="Audio 32">
            <a:hlinkClick r:id="" action="ppaction://media"/>
            <a:extLst>
              <a:ext uri="{FF2B5EF4-FFF2-40B4-BE49-F238E27FC236}">
                <a16:creationId xmlns:a16="http://schemas.microsoft.com/office/drawing/2014/main" id="{864B00B9-2536-4E9E-898D-7639F52F97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4288926397"/>
      </p:ext>
    </p:extLst>
  </p:cSld>
  <p:clrMapOvr>
    <a:masterClrMapping/>
  </p:clrMapOvr>
  <mc:AlternateContent xmlns:mc="http://schemas.openxmlformats.org/markup-compatibility/2006">
    <mc:Choice xmlns:p14="http://schemas.microsoft.com/office/powerpoint/2010/main" Requires="p14">
      <p:transition spd="slow" p14:dur="2000" advTm="65540"/>
    </mc:Choice>
    <mc:Fallback>
      <p:transition spd="slow" advTm="65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3" name="Google Shape;613;p79"/>
          <p:cNvSpPr txBox="1">
            <a:spLocks noGrp="1"/>
          </p:cNvSpPr>
          <p:nvPr>
            <p:ph type="ctrTitle"/>
          </p:nvPr>
        </p:nvSpPr>
        <p:spPr>
          <a:xfrm>
            <a:off x="772322" y="-40750"/>
            <a:ext cx="6810245" cy="4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 </a:t>
            </a:r>
            <a:r>
              <a:rPr lang="en-US" sz="2400" dirty="0"/>
              <a:t>Formal Complaint </a:t>
            </a:r>
            <a:r>
              <a:rPr lang="en" sz="2400" dirty="0"/>
              <a:t>Process </a:t>
            </a:r>
            <a:r>
              <a:rPr lang="en" sz="2400" b="0" dirty="0"/>
              <a:t>Requirements</a:t>
            </a:r>
            <a:endParaRPr sz="2400" dirty="0"/>
          </a:p>
        </p:txBody>
      </p:sp>
      <p:cxnSp>
        <p:nvCxnSpPr>
          <p:cNvPr id="614" name="Google Shape;614;p79"/>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615" name="Google Shape;615;p79"/>
          <p:cNvSpPr txBox="1"/>
          <p:nvPr/>
        </p:nvSpPr>
        <p:spPr>
          <a:xfrm>
            <a:off x="4111819" y="272472"/>
            <a:ext cx="4721549" cy="3883229"/>
          </a:xfrm>
          <a:prstGeom prst="rect">
            <a:avLst/>
          </a:prstGeom>
          <a:noFill/>
          <a:ln>
            <a:noFill/>
          </a:ln>
        </p:spPr>
        <p:txBody>
          <a:bodyPr spcFirstLastPara="1" wrap="square" lIns="0" tIns="635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3 </a:t>
            </a:r>
            <a:r>
              <a:rPr kumimoji="0" lang="en-US" sz="2400" b="0" i="0" u="none" strike="noStrike" kern="0" cap="none" spc="0" normalizeH="0" baseline="0" noProof="0" dirty="0">
                <a:ln>
                  <a:noFill/>
                </a:ln>
                <a:solidFill>
                  <a:srgbClr val="2E1B11"/>
                </a:solidFill>
                <a:effectLst/>
                <a:uLnTx/>
                <a:uFillTx/>
                <a:latin typeface="Abel"/>
                <a:ea typeface="Abel"/>
                <a:cs typeface="Abel"/>
                <a:sym typeface="Abel"/>
              </a:rPr>
              <a:t>Remedies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Remedies are required to be provided to a complainant when a respondent is found responsible, and they must be designed to maintain the complainant’s equal access to education.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Possible remedies a school may provide a complainant and disciplinary sanctions a school might impose on a respondent  following  a determination include: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Examples of remedies: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counseling</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course-related adjustments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modifications of work or class schedules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campus escort services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increased security and monitoring of certain areas of campus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mutual restrictions on contact between the parties</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Example of disciplinary sanctions:</a:t>
            </a:r>
          </a:p>
          <a:p>
            <a:pPr marL="457200" marR="0" lvl="0" indent="-285750" algn="l" defTabSz="914400" rtl="0" eaLnBrk="1" fontAlgn="auto" latinLnBrk="0" hangingPunct="1">
              <a:lnSpc>
                <a:spcPct val="100000"/>
              </a:lnSpc>
              <a:spcBef>
                <a:spcPts val="0"/>
              </a:spcBef>
              <a:spcAft>
                <a:spcPts val="0"/>
              </a:spcAft>
              <a:buClr>
                <a:srgbClr val="2E1B11"/>
              </a:buClr>
              <a:buSzPts val="900"/>
              <a:buFont typeface="Open Sans Light"/>
              <a:buChar char="➔"/>
              <a:tabLst/>
              <a:defRPr/>
            </a:pPr>
            <a:r>
              <a:rPr kumimoji="0" lang="en-US" sz="9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removal from a regular classroom or campus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out-of-school suspension</a:t>
            </a:r>
          </a:p>
          <a:p>
            <a:pPr marL="457200" marR="0" lvl="0" indent="-298450" algn="l" defTabSz="914400" rtl="0" eaLnBrk="1" fontAlgn="auto" latinLnBrk="0" hangingPunct="1">
              <a:lnSpc>
                <a:spcPct val="100000"/>
              </a:lnSpc>
              <a:spcBef>
                <a:spcPts val="0"/>
              </a:spcBef>
              <a:spcAft>
                <a:spcPts val="0"/>
              </a:spcAft>
              <a:buClr>
                <a:srgbClr val="2E1B11"/>
              </a:buClr>
              <a:buSzPts val="11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placement in a disciplinary alternative</a:t>
            </a: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education program</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expulsion from school</a:t>
            </a:r>
          </a:p>
        </p:txBody>
      </p:sp>
      <p:sp>
        <p:nvSpPr>
          <p:cNvPr id="621" name="Google Shape;621;p79"/>
          <p:cNvSpPr txBox="1"/>
          <p:nvPr/>
        </p:nvSpPr>
        <p:spPr>
          <a:xfrm flipH="1">
            <a:off x="187577" y="905300"/>
            <a:ext cx="2778900" cy="4495542"/>
          </a:xfrm>
          <a:prstGeom prst="rect">
            <a:avLst/>
          </a:prstGeom>
          <a:noFill/>
          <a:ln>
            <a:noFill/>
          </a:ln>
        </p:spPr>
        <p:txBody>
          <a:bodyPr spcFirstLastPara="1" wrap="square" lIns="0" tIns="635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Objective evaluation of all relevant evidence, inculpatory and exculpatory, and avoids credibility determinations based on a person’s status as a complainant, respondent, or witness. The formal complaint process should operate under the assumption that the respondent is not responsible for the alleged conduct until a determination regarding responsibility is made at the conclusion of the formal complaint  process.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2 </a:t>
            </a:r>
            <a:r>
              <a:rPr kumimoji="0" lang="en-US" sz="2400" b="0" i="0" u="none" strike="noStrike" kern="0" cap="none" spc="0" normalizeH="0" baseline="0" noProof="0" dirty="0">
                <a:ln>
                  <a:noFill/>
                </a:ln>
                <a:solidFill>
                  <a:srgbClr val="2E1B11"/>
                </a:solidFill>
                <a:effectLst/>
                <a:uLnTx/>
                <a:uFillTx/>
                <a:latin typeface="Abel"/>
                <a:ea typeface="Abel"/>
                <a:cs typeface="Abel"/>
                <a:sym typeface="Abel"/>
              </a:rPr>
              <a:t>Prompt Time Frame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Reasonably prompt time frame for its conclusion, including for appeals, with allowance for short-term, good cause delays, or extensions of the time frames.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Good time delay includes concurrent law enforcement activity, the absence of a party or witness, the absence of a party’s advisor of choice, or the need for language assistance or accommodation of disabilities.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p:txBody>
      </p:sp>
      <p:sp>
        <p:nvSpPr>
          <p:cNvPr id="622" name="Google Shape;622;p79"/>
          <p:cNvSpPr txBox="1"/>
          <p:nvPr/>
        </p:nvSpPr>
        <p:spPr>
          <a:xfrm flipH="1">
            <a:off x="488875" y="514927"/>
            <a:ext cx="2578598" cy="292524"/>
          </a:xfrm>
          <a:prstGeom prst="rect">
            <a:avLst/>
          </a:prstGeom>
          <a:noFill/>
          <a:ln>
            <a:noFill/>
          </a:ln>
        </p:spPr>
        <p:txBody>
          <a:bodyPr spcFirstLastPara="1" wrap="square" lIns="0" tIns="635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1 </a:t>
            </a:r>
            <a:r>
              <a:rPr kumimoji="0" lang="en" sz="2400" b="0" i="0" u="none" strike="noStrike" kern="0" cap="none" spc="0" normalizeH="0" baseline="0" noProof="0" dirty="0">
                <a:ln>
                  <a:noFill/>
                </a:ln>
                <a:solidFill>
                  <a:srgbClr val="2E1B11"/>
                </a:solidFill>
                <a:effectLst/>
                <a:uLnTx/>
                <a:uFillTx/>
                <a:latin typeface="Abel"/>
                <a:ea typeface="Abel"/>
                <a:cs typeface="Abel"/>
                <a:sym typeface="Abel"/>
              </a:rPr>
              <a:t>Objective Evaluation </a:t>
            </a:r>
            <a:endParaRPr kumimoji="0" sz="2400" b="0" i="0" u="none" strike="noStrike" kern="0" cap="none" spc="0" normalizeH="0" baseline="0" noProof="0" dirty="0">
              <a:ln>
                <a:noFill/>
              </a:ln>
              <a:solidFill>
                <a:srgbClr val="2E1B11"/>
              </a:solidFill>
              <a:effectLst/>
              <a:uLnTx/>
              <a:uFillTx/>
              <a:latin typeface="Abel"/>
              <a:ea typeface="Abel"/>
              <a:cs typeface="Abel"/>
              <a:sym typeface="Abel"/>
            </a:endParaRPr>
          </a:p>
        </p:txBody>
      </p:sp>
      <p:cxnSp>
        <p:nvCxnSpPr>
          <p:cNvPr id="623" name="Google Shape;623;p79"/>
          <p:cNvCxnSpPr/>
          <p:nvPr/>
        </p:nvCxnSpPr>
        <p:spPr>
          <a:xfrm>
            <a:off x="2449201" y="1198400"/>
            <a:ext cx="1134300" cy="0"/>
          </a:xfrm>
          <a:prstGeom prst="straightConnector1">
            <a:avLst/>
          </a:prstGeom>
          <a:noFill/>
          <a:ln w="19050" cap="flat" cmpd="sng">
            <a:solidFill>
              <a:srgbClr val="D2E2EE"/>
            </a:solidFill>
            <a:prstDash val="solid"/>
            <a:round/>
            <a:headEnd type="none" w="med" len="med"/>
            <a:tailEnd type="none" w="med" len="med"/>
          </a:ln>
        </p:spPr>
      </p:cxnSp>
      <p:pic>
        <p:nvPicPr>
          <p:cNvPr id="3" name="Audio 2">
            <a:hlinkClick r:id="" action="ppaction://media"/>
            <a:extLst>
              <a:ext uri="{FF2B5EF4-FFF2-40B4-BE49-F238E27FC236}">
                <a16:creationId xmlns:a16="http://schemas.microsoft.com/office/drawing/2014/main" id="{A57983E6-F6FB-4942-A9E4-7BDA88F3F5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549893671"/>
      </p:ext>
    </p:extLst>
  </p:cSld>
  <p:clrMapOvr>
    <a:masterClrMapping/>
  </p:clrMapOvr>
  <mc:AlternateContent xmlns:mc="http://schemas.openxmlformats.org/markup-compatibility/2006">
    <mc:Choice xmlns:p14="http://schemas.microsoft.com/office/powerpoint/2010/main" Requires="p14">
      <p:transition spd="slow" p14:dur="2000" advTm="100691"/>
    </mc:Choice>
    <mc:Fallback>
      <p:transition spd="slow" advTm="10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Hearing Advisor Role </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37240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800" dirty="0">
                <a:solidFill>
                  <a:schemeClr val="dk1"/>
                </a:solidFill>
                <a:latin typeface="Open Sans Light"/>
                <a:ea typeface="Open Sans Light"/>
                <a:cs typeface="Open Sans Light"/>
                <a:sym typeface="Open Sans Light"/>
              </a:rPr>
              <a:t>If a party elects to use a hearing advisor, the advisor:</a:t>
            </a:r>
          </a:p>
          <a:p>
            <a:pPr marL="457200" marR="0" lvl="0" indent="-292100" algn="l" rtl="0">
              <a:lnSpc>
                <a:spcPct val="100000"/>
              </a:lnSpc>
              <a:spcBef>
                <a:spcPts val="0"/>
              </a:spcBef>
              <a:spcAft>
                <a:spcPts val="0"/>
              </a:spcAft>
              <a:buClr>
                <a:schemeClr val="dk1"/>
              </a:buClr>
              <a:buSzPts val="1000"/>
              <a:buFont typeface="Open Sans Light"/>
              <a:buChar cha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may be present during interviews and meetings </a:t>
            </a:r>
          </a:p>
          <a:p>
            <a:pPr marL="457200" marR="0" lvl="0" indent="-292100" algn="l" rtl="0">
              <a:lnSpc>
                <a:spcPct val="100000"/>
              </a:lnSpc>
              <a:spcBef>
                <a:spcPts val="0"/>
              </a:spcBef>
              <a:spcAft>
                <a:spcPts val="0"/>
              </a:spcAft>
              <a:buClr>
                <a:schemeClr val="dk1"/>
              </a:buClr>
              <a:buSzPts val="1000"/>
              <a:buFont typeface="Open Sans Light"/>
              <a:buChar cha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may review evidence and reports from investigation process</a:t>
            </a:r>
          </a:p>
          <a:p>
            <a:pPr marL="457200" marR="0" lvl="0" indent="-292100" algn="l" rtl="0">
              <a:lnSpc>
                <a:spcPct val="100000"/>
              </a:lnSpc>
              <a:spcBef>
                <a:spcPts val="0"/>
              </a:spcBef>
              <a:spcAft>
                <a:spcPts val="0"/>
              </a:spcAft>
              <a:buClr>
                <a:schemeClr val="dk1"/>
              </a:buClr>
              <a:buSzPts val="1000"/>
              <a:buFont typeface="Open Sans Light"/>
              <a:buChar cha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may be present for the written hearing process.</a:t>
            </a:r>
          </a:p>
          <a:p>
            <a:pPr marL="457200" marR="0" lvl="0" indent="-292100" algn="l" rtl="0">
              <a:lnSpc>
                <a:spcPct val="100000"/>
              </a:lnSpc>
              <a:spcBef>
                <a:spcPts val="0"/>
              </a:spcBef>
              <a:spcAft>
                <a:spcPts val="0"/>
              </a:spcAft>
              <a:buClr>
                <a:schemeClr val="dk1"/>
              </a:buClr>
              <a:buSzPts val="1000"/>
              <a:buFont typeface="Open Sans Light"/>
              <a:buChar cha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may be friends, family members, attorneys, or other individuals with whom the party has a trusted relationship</a:t>
            </a: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Note:  The district is not responsible for providing or training hearing advisors. </a:t>
            </a:r>
          </a:p>
          <a:p>
            <a:pPr marL="0" lvl="0" indent="0" algn="l" rtl="0">
              <a:spcBef>
                <a:spcPts val="0"/>
              </a:spcBef>
              <a:spcAft>
                <a:spcPts val="0"/>
              </a:spcAft>
              <a:buNone/>
            </a:pPr>
            <a:endParaRPr sz="1800" dirty="0">
              <a:latin typeface="Open Sans" panose="020B0606030504020204" pitchFamily="34" charset="0"/>
              <a:ea typeface="Open Sans" panose="020B0606030504020204" pitchFamily="34" charset="0"/>
              <a:cs typeface="Open Sans" panose="020B0606030504020204" pitchFamily="34" charset="0"/>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3" name="Audio 2">
            <a:hlinkClick r:id="" action="ppaction://media"/>
            <a:extLst>
              <a:ext uri="{FF2B5EF4-FFF2-40B4-BE49-F238E27FC236}">
                <a16:creationId xmlns:a16="http://schemas.microsoft.com/office/drawing/2014/main" id="{8B11BB3F-DA52-46ED-A228-754DD2361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680440212"/>
      </p:ext>
    </p:extLst>
  </p:cSld>
  <p:clrMapOvr>
    <a:masterClrMapping/>
  </p:clrMapOvr>
  <mc:AlternateContent xmlns:mc="http://schemas.openxmlformats.org/markup-compatibility/2006">
    <mc:Choice xmlns:p14="http://schemas.microsoft.com/office/powerpoint/2010/main" Requires="p14">
      <p:transition spd="slow" p14:dur="2000" advTm="26801"/>
    </mc:Choice>
    <mc:Fallback>
      <p:transition spd="slow" advTm="2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1354</TotalTime>
  <Words>3545</Words>
  <Application>Microsoft Office PowerPoint</Application>
  <PresentationFormat>On-screen Show (16:9)</PresentationFormat>
  <Paragraphs>239</Paragraphs>
  <Slides>16</Slides>
  <Notes>16</Notes>
  <HiddenSlides>0</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Catamaran Thin</vt:lpstr>
      <vt:lpstr>Open Sans</vt:lpstr>
      <vt:lpstr>Trebuchet MS</vt:lpstr>
      <vt:lpstr>Abel</vt:lpstr>
      <vt:lpstr>Calibri</vt:lpstr>
      <vt:lpstr>Open Sans SemiBold</vt:lpstr>
      <vt:lpstr>Open Sans Light</vt:lpstr>
      <vt:lpstr>Arial</vt:lpstr>
      <vt:lpstr>Architecture Studio by Slidesgo</vt:lpstr>
      <vt:lpstr>1_Architecture Studio by Slidesgo</vt:lpstr>
      <vt:lpstr>Title IX Sexual Harassment</vt:lpstr>
      <vt:lpstr>Title IX Overview</vt:lpstr>
      <vt:lpstr>Overview of Regulations</vt:lpstr>
      <vt:lpstr>Schools Resposne Obligations</vt:lpstr>
      <vt:lpstr>Sexual Harassment </vt:lpstr>
      <vt:lpstr>Title IX Personal Assignments in CFISD</vt:lpstr>
      <vt:lpstr>Basic Title IX Process </vt:lpstr>
      <vt:lpstr>The Formal Complaint Process Requirements</vt:lpstr>
      <vt:lpstr>Hearing Advisor Role </vt:lpstr>
      <vt:lpstr>Formal Complaint Process:  Investigation Evidence </vt:lpstr>
      <vt:lpstr>Appeals  </vt:lpstr>
      <vt:lpstr>Appeal Officer Role/ Appeal Process </vt:lpstr>
      <vt:lpstr>Appeal Decision</vt:lpstr>
      <vt:lpstr>PowerPoint Presentation</vt:lpstr>
      <vt:lpstr>Record Keeping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Sexual Harassment Regulations</dc:title>
  <dc:creator>Harry Wright</dc:creator>
  <cp:lastModifiedBy>Joel Weckerly</cp:lastModifiedBy>
  <cp:revision>92</cp:revision>
  <dcterms:modified xsi:type="dcterms:W3CDTF">2022-10-20T20:22:11Z</dcterms:modified>
</cp:coreProperties>
</file>